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383" r:id="rId2"/>
    <p:sldId id="283" r:id="rId3"/>
    <p:sldId id="356" r:id="rId4"/>
    <p:sldId id="347" r:id="rId5"/>
    <p:sldId id="348" r:id="rId6"/>
    <p:sldId id="349" r:id="rId7"/>
    <p:sldId id="350" r:id="rId8"/>
    <p:sldId id="304" r:id="rId9"/>
    <p:sldId id="351" r:id="rId10"/>
    <p:sldId id="352" r:id="rId11"/>
    <p:sldId id="357" r:id="rId12"/>
    <p:sldId id="353" r:id="rId13"/>
    <p:sldId id="354" r:id="rId14"/>
    <p:sldId id="257" r:id="rId15"/>
    <p:sldId id="359" r:id="rId16"/>
    <p:sldId id="358" r:id="rId17"/>
    <p:sldId id="391" r:id="rId18"/>
    <p:sldId id="258" r:id="rId19"/>
    <p:sldId id="378" r:id="rId20"/>
    <p:sldId id="297" r:id="rId21"/>
    <p:sldId id="339" r:id="rId22"/>
    <p:sldId id="340" r:id="rId23"/>
    <p:sldId id="341" r:id="rId24"/>
    <p:sldId id="342" r:id="rId25"/>
    <p:sldId id="310" r:id="rId26"/>
    <p:sldId id="311" r:id="rId27"/>
    <p:sldId id="312" r:id="rId28"/>
    <p:sldId id="313" r:id="rId29"/>
    <p:sldId id="314" r:id="rId30"/>
    <p:sldId id="303" r:id="rId31"/>
    <p:sldId id="294" r:id="rId32"/>
    <p:sldId id="269" r:id="rId33"/>
    <p:sldId id="280" r:id="rId34"/>
    <p:sldId id="302" r:id="rId35"/>
    <p:sldId id="305" r:id="rId36"/>
    <p:sldId id="306" r:id="rId37"/>
    <p:sldId id="307" r:id="rId38"/>
    <p:sldId id="308" r:id="rId39"/>
    <p:sldId id="309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287" r:id="rId57"/>
    <p:sldId id="260" r:id="rId58"/>
    <p:sldId id="261" r:id="rId59"/>
    <p:sldId id="331" r:id="rId60"/>
    <p:sldId id="273" r:id="rId61"/>
    <p:sldId id="295" r:id="rId62"/>
    <p:sldId id="332" r:id="rId63"/>
    <p:sldId id="333" r:id="rId64"/>
    <p:sldId id="334" r:id="rId65"/>
    <p:sldId id="335" r:id="rId66"/>
    <p:sldId id="296" r:id="rId67"/>
    <p:sldId id="336" r:id="rId68"/>
    <p:sldId id="337" r:id="rId69"/>
    <p:sldId id="343" r:id="rId70"/>
    <p:sldId id="289" r:id="rId71"/>
    <p:sldId id="263" r:id="rId72"/>
    <p:sldId id="275" r:id="rId73"/>
    <p:sldId id="344" r:id="rId74"/>
    <p:sldId id="363" r:id="rId75"/>
    <p:sldId id="286" r:id="rId76"/>
    <p:sldId id="259" r:id="rId77"/>
    <p:sldId id="364" r:id="rId78"/>
    <p:sldId id="365" r:id="rId79"/>
    <p:sldId id="366" r:id="rId80"/>
    <p:sldId id="367" r:id="rId81"/>
    <p:sldId id="368" r:id="rId82"/>
    <p:sldId id="271" r:id="rId83"/>
    <p:sldId id="369" r:id="rId84"/>
    <p:sldId id="370" r:id="rId85"/>
    <p:sldId id="371" r:id="rId86"/>
    <p:sldId id="372" r:id="rId87"/>
    <p:sldId id="373" r:id="rId88"/>
    <p:sldId id="374" r:id="rId89"/>
    <p:sldId id="375" r:id="rId90"/>
    <p:sldId id="376" r:id="rId91"/>
    <p:sldId id="377" r:id="rId92"/>
    <p:sldId id="300" r:id="rId93"/>
    <p:sldId id="362" r:id="rId94"/>
    <p:sldId id="384" r:id="rId95"/>
    <p:sldId id="385" r:id="rId96"/>
    <p:sldId id="386" r:id="rId97"/>
    <p:sldId id="387" r:id="rId98"/>
    <p:sldId id="361" r:id="rId99"/>
    <p:sldId id="388" r:id="rId100"/>
    <p:sldId id="389" r:id="rId101"/>
    <p:sldId id="390" r:id="rId102"/>
    <p:sldId id="285" r:id="rId103"/>
    <p:sldId id="360" r:id="rId104"/>
    <p:sldId id="392" r:id="rId105"/>
    <p:sldId id="393" r:id="rId106"/>
    <p:sldId id="394" r:id="rId107"/>
    <p:sldId id="395" r:id="rId108"/>
    <p:sldId id="270" r:id="rId109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0DC64-C0F9-4418-9DB0-E4CE26F34C7C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CEA22-CA92-408B-85B6-1F621D2E06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22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99B63-F940-490C-AB3C-DB3614741957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486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99B63-F940-490C-AB3C-DB3614741957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91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99B63-F940-490C-AB3C-DB3614741957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5004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99B63-F940-490C-AB3C-DB3614741957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0643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0F27-A088-494D-B8D0-A8BF45A3437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53A-0596-47BB-8754-55A065568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73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0F27-A088-494D-B8D0-A8BF45A3437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53A-0596-47BB-8754-55A065568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1397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0F27-A088-494D-B8D0-A8BF45A3437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53A-0596-47BB-8754-55A065568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241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0F27-A088-494D-B8D0-A8BF45A3437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53A-0596-47BB-8754-55A065568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8757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0F27-A088-494D-B8D0-A8BF45A3437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53A-0596-47BB-8754-55A065568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495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0F27-A088-494D-B8D0-A8BF45A3437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53A-0596-47BB-8754-55A065568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822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0F27-A088-494D-B8D0-A8BF45A3437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53A-0596-47BB-8754-55A065568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845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0F27-A088-494D-B8D0-A8BF45A3437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53A-0596-47BB-8754-55A065568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209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0F27-A088-494D-B8D0-A8BF45A3437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53A-0596-47BB-8754-55A065568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217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0F27-A088-494D-B8D0-A8BF45A3437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53A-0596-47BB-8754-55A065568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92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0F27-A088-494D-B8D0-A8BF45A3437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53A-0596-47BB-8754-55A065568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772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00F27-A088-494D-B8D0-A8BF45A3437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353A-0596-47BB-8754-55A065568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843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s://mapainwestycji.gov.pl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5873D7C-8433-BC44-448C-CB1A3DD0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7206" cy="69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67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5FC94F1A-BB35-A8FF-84A3-2D054C39FC7B}"/>
              </a:ext>
            </a:extLst>
          </p:cNvPr>
          <p:cNvSpPr txBox="1">
            <a:spLocks/>
          </p:cNvSpPr>
          <p:nvPr/>
        </p:nvSpPr>
        <p:spPr>
          <a:xfrm>
            <a:off x="335781" y="334980"/>
            <a:ext cx="66076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Inwestycje powiatowe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44C6E0D2-1464-7031-5A8D-03C7ED4E95C2}"/>
              </a:ext>
            </a:extLst>
          </p:cNvPr>
          <p:cNvSpPr txBox="1">
            <a:spLocks/>
          </p:cNvSpPr>
          <p:nvPr/>
        </p:nvSpPr>
        <p:spPr>
          <a:xfrm>
            <a:off x="249952" y="1763638"/>
            <a:ext cx="11692095" cy="160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Przebudowa drogi powiatowej Nr 1325W Garwolin </a:t>
            </a:r>
            <a:r>
              <a:rPr lang="pl-PL" sz="2000" b="1" dirty="0">
                <a:solidFill>
                  <a:schemeClr val="bg1"/>
                </a:solidFill>
              </a:rPr>
              <a:t>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Ruda Talubska </a:t>
            </a:r>
            <a:r>
              <a:rPr lang="pl-PL" sz="2000" b="1" dirty="0">
                <a:solidFill>
                  <a:schemeClr val="bg1"/>
                </a:solidFill>
              </a:rPr>
              <a:t>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Łaskarzew </a:t>
            </a:r>
            <a:r>
              <a:rPr lang="pl-PL" sz="2000" b="1" dirty="0">
                <a:solidFill>
                  <a:schemeClr val="bg1"/>
                </a:solidFill>
              </a:rPr>
              <a:t>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Polik </a:t>
            </a:r>
            <a:r>
              <a:rPr lang="pl-PL" sz="2000" b="1" dirty="0">
                <a:solidFill>
                  <a:schemeClr val="bg1"/>
                </a:solidFill>
              </a:rPr>
              <a:t>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Maciejowice, ul. Garwolińska wraz z niezbędną infrastrukturą techniczną </a:t>
            </a:r>
            <a:r>
              <a:rPr lang="pl-PL" sz="2000" b="1" dirty="0">
                <a:solidFill>
                  <a:schemeClr val="bg1"/>
                </a:solidFill>
              </a:rPr>
              <a:t>– 14 893 947 (PŁII – 14 060 560,50) 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Rozbudowa drogi powiatowej Nr 1366W ul. Traugutta oraz drogi powiatowej Nr 1330W ul. Chłopickiego w m. Żelechów </a:t>
            </a:r>
            <a:r>
              <a:rPr lang="pl-PL" sz="2000" b="1" dirty="0">
                <a:solidFill>
                  <a:schemeClr val="bg1"/>
                </a:solidFill>
              </a:rPr>
              <a:t>– 8 000 000(PŁ - PGR)</a:t>
            </a:r>
          </a:p>
          <a:p>
            <a:pPr algn="just"/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POWIAT GARWOLIŃSKI – Opracowanie dokumentacji projektowej dla zadania pn.: „Budowa mostu na rzece Wiśle pomiędzy m. Antoniówka Świerżowska a m. Świerże Górne wraz z drogami dojazdowymi” – 5 264 289,30 (MR 2 038 580,00)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Przebudowa mostu JNI 1001825 w ciągu drogi powiatowej nr 1330W Garwolin – Oziemkówka – Miastków Kościelny – Zwola Poduchowna – Żelechów – Dudki – Trojanów w m. Oziemkówka wraz z dojazdami – 3 791 661,84 (BP 1 891 672,00)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Remont drogi powiatowej nr 1331W Głosków – Unin – Reducin – 1 542 764,41 (BP 951 084,00)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- Remont drogi Nr 1313W od drogi nr 36268 (Stara Wieś – Parysów) – Wola Starogrodzka – Puznówka na odcinku od km 6+084 do km 7+982 – 848 061,32 (BP 639 705,00)</a:t>
            </a:r>
          </a:p>
          <a:p>
            <a:endParaRPr lang="pl-P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708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167" y="413886"/>
            <a:ext cx="10515600" cy="644893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Gmina Miastków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      Kościelny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2320" y="1866534"/>
            <a:ext cx="11244106" cy="4678645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pl-PL" dirty="0">
                <a:solidFill>
                  <a:schemeClr val="bg1"/>
                </a:solidFill>
              </a:rPr>
              <a:t>Przebudowa drogi gminnej nr 130816W – Zwola – 2222m, wartość inwestycji 1 098 689,12 zł - FDS</a:t>
            </a:r>
          </a:p>
          <a:p>
            <a:pPr algn="just"/>
            <a:r>
              <a:rPr lang="pl-PL" dirty="0">
                <a:solidFill>
                  <a:schemeClr val="bg1"/>
                </a:solidFill>
              </a:rPr>
              <a:t>Przebudowa drogi gminnej nr 130816W – Zwola – 1623 m, wartość inwestycji 438 411,86 zł – FDS</a:t>
            </a:r>
          </a:p>
          <a:p>
            <a:pPr algn="just"/>
            <a:r>
              <a:rPr lang="pl-PL" dirty="0">
                <a:solidFill>
                  <a:schemeClr val="bg1"/>
                </a:solidFill>
              </a:rPr>
              <a:t>Przebudowa drogi wewnętrznej – Wola Miastkowska – 990 m, wartość inwestycji 1 096 906,61 zł – RFRD</a:t>
            </a:r>
          </a:p>
          <a:p>
            <a:r>
              <a:rPr lang="pl-PL" dirty="0">
                <a:solidFill>
                  <a:schemeClr val="bg1"/>
                </a:solidFill>
              </a:rPr>
              <a:t>RFIL 1 – 894 608,00 zł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- Rozbudowa oczyszczali ścieków w Miastkowie Kościelnym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- Termomodernizacja UG w Miastkowie Kościelnym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- Przebudowa dróg gminnych (ulic) w Miastkowie Kościelnym - 2410 m </a:t>
            </a:r>
          </a:p>
          <a:p>
            <a:r>
              <a:rPr lang="pl-PL" dirty="0">
                <a:solidFill>
                  <a:schemeClr val="bg1"/>
                </a:solidFill>
              </a:rPr>
              <a:t>RFIL 2A – 1 700 000,00 zł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- Przebudowa dróg gminnych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- Budowa hali sportowej (projekt)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- Termomodernizacja szkoły</a:t>
            </a:r>
          </a:p>
          <a:p>
            <a:r>
              <a:rPr lang="pl-PL" dirty="0">
                <a:solidFill>
                  <a:schemeClr val="bg1"/>
                </a:solidFill>
              </a:rPr>
              <a:t>Dotacja na budowę sieci wodociągowej i kanalizacyjnej – 1 612 556,00 zł </a:t>
            </a:r>
          </a:p>
          <a:p>
            <a:r>
              <a:rPr lang="pl-PL" dirty="0">
                <a:solidFill>
                  <a:schemeClr val="bg1"/>
                </a:solidFill>
              </a:rPr>
              <a:t>Fundusz Inwestycji Strategicznych – Polski Ład I – 4 990 000,00 zł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- modernizacja dróg gminnych etap I – 14100 m </a:t>
            </a:r>
          </a:p>
          <a:p>
            <a:r>
              <a:rPr lang="pl-PL" dirty="0">
                <a:solidFill>
                  <a:schemeClr val="bg1"/>
                </a:solidFill>
              </a:rPr>
              <a:t>Fundusz Inwestycji Strategicznych – Polski Ład II – 9 960 000,00 zł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- Budowa sieci kanalizacyjnej – etap 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- Modernizacja dróg gminnych – etap II</a:t>
            </a:r>
          </a:p>
          <a:p>
            <a:r>
              <a:rPr lang="pl-PL" dirty="0">
                <a:solidFill>
                  <a:schemeClr val="bg1"/>
                </a:solidFill>
              </a:rPr>
              <a:t>Fundusz Inwestycji Strategicznych – Polski Ład III PGR – 2 000 000,00 zł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- Wzrost atrakcyjności Miastkowa Kościelnego (rozbudowa przedszkola, utworzenie miejsc parkingowych)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Łączna kwota w/w dotacji – 23 791 171,59 zł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pPr algn="just"/>
            <a:endParaRPr lang="pl-PL" dirty="0">
              <a:solidFill>
                <a:schemeClr val="bg1"/>
              </a:solidFill>
            </a:endParaRP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060286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9" y="214123"/>
            <a:ext cx="10515600" cy="1611502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Gmina Miastków Kościelny 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– Rodzina 500+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3564"/>
          </a:xfrm>
        </p:spPr>
        <p:txBody>
          <a:bodyPr>
            <a:normAutofit fontScale="55000" lnSpcReduction="20000"/>
          </a:bodyPr>
          <a:lstStyle/>
          <a:p>
            <a:r>
              <a:rPr lang="pl-PL" sz="4400" dirty="0">
                <a:solidFill>
                  <a:schemeClr val="bg1"/>
                </a:solidFill>
              </a:rPr>
              <a:t>2016-  3 001 878,70 zł</a:t>
            </a:r>
          </a:p>
          <a:p>
            <a:r>
              <a:rPr lang="pl-PL" sz="4400" dirty="0">
                <a:solidFill>
                  <a:schemeClr val="bg1"/>
                </a:solidFill>
              </a:rPr>
              <a:t>2017 – 3 911 688,95 zł</a:t>
            </a:r>
          </a:p>
          <a:p>
            <a:r>
              <a:rPr lang="pl-PL" sz="4400" dirty="0">
                <a:solidFill>
                  <a:schemeClr val="bg1"/>
                </a:solidFill>
              </a:rPr>
              <a:t>2018 – 3 862 792,17 zł </a:t>
            </a:r>
          </a:p>
          <a:p>
            <a:r>
              <a:rPr lang="pl-PL" sz="4400" dirty="0">
                <a:solidFill>
                  <a:schemeClr val="bg1"/>
                </a:solidFill>
              </a:rPr>
              <a:t>2019 – 4 900 389,91 zł </a:t>
            </a:r>
          </a:p>
          <a:p>
            <a:r>
              <a:rPr lang="pl-PL" sz="4400" dirty="0">
                <a:solidFill>
                  <a:schemeClr val="bg1"/>
                </a:solidFill>
              </a:rPr>
              <a:t>2020 – 5 916 894,48 zł</a:t>
            </a:r>
          </a:p>
          <a:p>
            <a:r>
              <a:rPr lang="pl-PL" sz="4400" dirty="0">
                <a:solidFill>
                  <a:schemeClr val="bg1"/>
                </a:solidFill>
              </a:rPr>
              <a:t>2021 – 5 852 100,40 zł</a:t>
            </a:r>
          </a:p>
          <a:p>
            <a:r>
              <a:rPr lang="pl-PL" sz="4400" dirty="0">
                <a:solidFill>
                  <a:schemeClr val="bg1"/>
                </a:solidFill>
              </a:rPr>
              <a:t>2022 – 2 385 395,91 zł </a:t>
            </a: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4400" b="1" dirty="0">
                <a:solidFill>
                  <a:schemeClr val="bg1"/>
                </a:solidFill>
              </a:rPr>
              <a:t>W latach 2016 – 2022 do rodzin w Gminie Miastków Kościelny trafiła kwota  - 29b </a:t>
            </a:r>
            <a:r>
              <a:rPr lang="pl-PL" sz="6500" b="1" dirty="0">
                <a:solidFill>
                  <a:srgbClr val="FF0000"/>
                </a:solidFill>
              </a:rPr>
              <a:t>29 831 140,52 zł</a:t>
            </a:r>
            <a:r>
              <a:rPr lang="pl-PL" sz="4400" b="1" dirty="0">
                <a:solidFill>
                  <a:schemeClr val="bg1"/>
                </a:solidFill>
              </a:rPr>
              <a:t>*</a:t>
            </a: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*łącznie z kosztami obsługi programu</a:t>
            </a:r>
          </a:p>
        </p:txBody>
      </p:sp>
    </p:spTree>
    <p:extLst>
      <p:ext uri="{BB962C8B-B14F-4D97-AF65-F5344CB8AC3E}">
        <p14:creationId xmlns:p14="http://schemas.microsoft.com/office/powerpoint/2010/main" val="320535736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167" y="27469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Miastków Kościelny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9553" y="1755438"/>
            <a:ext cx="11532894" cy="49914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bg1"/>
                </a:solidFill>
              </a:rPr>
              <a:t>W latach 2016-2023                                            do miastkowskich rodzin i Samorządu Gminy w ramach różnych dotacji rządowych wpłynęła łączna kwota</a:t>
            </a:r>
          </a:p>
          <a:p>
            <a:pPr marL="0" indent="0" algn="ctr">
              <a:buNone/>
            </a:pPr>
            <a:r>
              <a:rPr lang="pl-PL" sz="7200" b="1">
                <a:solidFill>
                  <a:srgbClr val="FF0000"/>
                </a:solidFill>
              </a:rPr>
              <a:t>54 208 664,59 zł</a:t>
            </a:r>
            <a:endParaRPr lang="pl-PL" sz="72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pl-PL" sz="7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445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6E7554-FB4C-818E-E4B5-76600458D6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21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6677-D5DE-4F24-AAD1-DC830D6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247679"/>
            <a:ext cx="5741565" cy="1325563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Gmina Górzno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2019-2023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0078B8-3848-46F5-925A-1E8C996C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GRÓG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PGR – POLSKI ŁAD KOMPONENT DLA MIEJSCOWOŚCI POPPGROWSKICH 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1733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167" y="27469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Górzno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2320" y="1866534"/>
            <a:ext cx="11244106" cy="499146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b="1" dirty="0">
                <a:solidFill>
                  <a:schemeClr val="bg1"/>
                </a:solidFill>
              </a:rPr>
              <a:t>Górzno – Budowa budynku świetlicy wiejskiej we wsi Łąki – 420 429,97 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Górzno - Rozbudowa istniejącego garażu OSP na potrzeby strażnicy OSP – 321 716,03zł 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Górzno – Przebudowa drogi gminnej nr 130431W Górzno Kolonia – Aleja Kasztanowa – 300 000zł 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Górzno – Rozbudowa Przedszkola w Górznie – 4 000 000zł 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Górzno - Budowa budynku biblioteki z muzeum regionalnym w miejscowości Górzno – 9 000 000zł (PŁ)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Górzno – Modernizacja dróg gminnych na terenie Gminy Górzno – 6 650 000zł (PŁ)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Górzno – Budowa budynku świetlicy wiejskiej we wsi Reducin – 3 600 000zł (PŁ)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Górzno –  Przebudowa drogi gminnej Nr 130432W Górzno Kolonia – Piekarnia w miejscowości Górzno – 387 028 zł (FDS)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Górzno – Budowa sieci kanalizacyjnej w miejscowości Józefów, Kobyla Wola – 2 054 456zł (Środki Ministra Finansów)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Górzno - Zaprojektowanie i wybudowanie sieci wodociągowej w miejscowości Górzno – 300 000zł (Środki Ministra Finansów)</a:t>
            </a:r>
          </a:p>
          <a:p>
            <a:pPr algn="just"/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5626260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9" y="214123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Górzno – Rodzina 500+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3564"/>
          </a:xfrm>
        </p:spPr>
        <p:txBody>
          <a:bodyPr>
            <a:normAutofit fontScale="85000" lnSpcReduction="200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2016-17 – 10 944 001,84</a:t>
            </a:r>
          </a:p>
          <a:p>
            <a:r>
              <a:rPr lang="pl-PL" dirty="0">
                <a:solidFill>
                  <a:schemeClr val="bg1"/>
                </a:solidFill>
              </a:rPr>
              <a:t>2018 – 6 088 386,56</a:t>
            </a:r>
          </a:p>
          <a:p>
            <a:r>
              <a:rPr lang="pl-PL" dirty="0">
                <a:solidFill>
                  <a:schemeClr val="bg1"/>
                </a:solidFill>
              </a:rPr>
              <a:t>2019 – 7 563 600,00 </a:t>
            </a:r>
          </a:p>
          <a:p>
            <a:r>
              <a:rPr lang="pl-PL" dirty="0">
                <a:solidFill>
                  <a:schemeClr val="bg1"/>
                </a:solidFill>
              </a:rPr>
              <a:t>2020 – 9 211 255,55</a:t>
            </a:r>
          </a:p>
          <a:p>
            <a:r>
              <a:rPr lang="pl-PL" dirty="0">
                <a:solidFill>
                  <a:schemeClr val="bg1"/>
                </a:solidFill>
              </a:rPr>
              <a:t>2021 – 9 358 410,79</a:t>
            </a:r>
          </a:p>
          <a:p>
            <a:r>
              <a:rPr lang="pl-PL" dirty="0">
                <a:solidFill>
                  <a:schemeClr val="bg1"/>
                </a:solidFill>
              </a:rPr>
              <a:t>2022 – 3 860 762,87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4400" b="1" dirty="0">
                <a:solidFill>
                  <a:schemeClr val="bg1"/>
                </a:solidFill>
              </a:rPr>
              <a:t>Łączna kwota, która trafiła do rodzin z Górzna to  - </a:t>
            </a:r>
            <a:r>
              <a:rPr lang="pl-PL" sz="6500" b="1" dirty="0">
                <a:solidFill>
                  <a:srgbClr val="FF0000"/>
                </a:solidFill>
              </a:rPr>
              <a:t>47 025 787,61</a:t>
            </a:r>
            <a:r>
              <a:rPr lang="pl-PL" sz="4400" b="1" dirty="0">
                <a:solidFill>
                  <a:schemeClr val="bg1"/>
                </a:solidFill>
              </a:rPr>
              <a:t>*</a:t>
            </a: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*łącznie z kosztami obsługi programu</a:t>
            </a:r>
          </a:p>
        </p:txBody>
      </p:sp>
    </p:spTree>
    <p:extLst>
      <p:ext uri="{BB962C8B-B14F-4D97-AF65-F5344CB8AC3E}">
        <p14:creationId xmlns:p14="http://schemas.microsoft.com/office/powerpoint/2010/main" val="14037600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167" y="27469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Górzno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9553" y="1755438"/>
            <a:ext cx="11532894" cy="49914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bg1"/>
                </a:solidFill>
              </a:rPr>
              <a:t>W latach 2016-2023                                            do </a:t>
            </a:r>
            <a:r>
              <a:rPr lang="pl-PL" sz="6000" dirty="0" err="1">
                <a:solidFill>
                  <a:schemeClr val="bg1"/>
                </a:solidFill>
              </a:rPr>
              <a:t>górznieńskich</a:t>
            </a:r>
            <a:r>
              <a:rPr lang="pl-PL" sz="6000" dirty="0">
                <a:solidFill>
                  <a:schemeClr val="bg1"/>
                </a:solidFill>
              </a:rPr>
              <a:t> rodzin, firm i Samorządu Gminy w ramach różnych dotacji rządowych wpłynęła łączna kwota</a:t>
            </a:r>
          </a:p>
          <a:p>
            <a:pPr marL="0" indent="0" algn="ctr">
              <a:buNone/>
            </a:pPr>
            <a:r>
              <a:rPr lang="pl-PL" sz="7200" b="1" dirty="0">
                <a:solidFill>
                  <a:srgbClr val="FF0000"/>
                </a:solidFill>
              </a:rPr>
              <a:t>82 684 851,57</a:t>
            </a:r>
          </a:p>
          <a:p>
            <a:pPr marL="0" indent="0" algn="ctr">
              <a:buNone/>
            </a:pPr>
            <a:endParaRPr lang="pl-PL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60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6894" y="284738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POWIAT GARWOLIŃSKI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1546" y="1610301"/>
            <a:ext cx="11615895" cy="513973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l-PL" sz="4000" b="1" dirty="0">
                <a:solidFill>
                  <a:schemeClr val="bg1"/>
                </a:solidFill>
              </a:rPr>
              <a:t>Do Samorządów i Mieszkańców </a:t>
            </a: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</a:rPr>
              <a:t>POWIATU GARWOLIŃSKIEGO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l-PL" sz="4000" b="1" dirty="0">
                <a:solidFill>
                  <a:schemeClr val="bg1"/>
                </a:solidFill>
              </a:rPr>
              <a:t>trafiło łącznie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l-PL" sz="7200" b="1" u="sng" dirty="0">
                <a:solidFill>
                  <a:srgbClr val="FF0000"/>
                </a:solidFill>
              </a:rPr>
              <a:t>1 194 548 859,59</a:t>
            </a:r>
            <a:r>
              <a:rPr lang="pl-PL" sz="4000" b="1" u="sng" dirty="0">
                <a:solidFill>
                  <a:srgbClr val="FF0000"/>
                </a:solidFill>
              </a:rPr>
              <a:t>*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l-PL" sz="4000" b="1" dirty="0">
                <a:solidFill>
                  <a:schemeClr val="bg1"/>
                </a:solidFill>
              </a:rPr>
              <a:t>w ramach blisko </a:t>
            </a:r>
            <a:r>
              <a:rPr lang="pl-PL" sz="4000" b="1" u="sng" dirty="0">
                <a:solidFill>
                  <a:srgbClr val="FF0000"/>
                </a:solidFill>
              </a:rPr>
              <a:t>460</a:t>
            </a:r>
            <a:r>
              <a:rPr lang="pl-PL" sz="4000" b="1" dirty="0">
                <a:solidFill>
                  <a:schemeClr val="bg1"/>
                </a:solidFill>
              </a:rPr>
              <a:t> dofinansowanych ze środków budżetu państwa inwestycji i programów społecznych.</a:t>
            </a:r>
          </a:p>
          <a:p>
            <a:pPr marL="0" indent="0" algn="just">
              <a:buNone/>
            </a:pPr>
            <a:endParaRPr lang="pl-PL" sz="4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l-PL" sz="1700" i="1" dirty="0">
                <a:solidFill>
                  <a:schemeClr val="bg1"/>
                </a:solidFill>
              </a:rPr>
              <a:t>*Kwota zawiera świadczenia z programów „Rodzina 500+” oraz „Tarcza Finansowa dla Mikro-, Małych i Średnich Przedsiębiorstw”.  </a:t>
            </a:r>
          </a:p>
          <a:p>
            <a:pPr marL="0" indent="0" algn="just">
              <a:buNone/>
            </a:pPr>
            <a:r>
              <a:rPr lang="pl-PL" sz="1700" dirty="0">
                <a:solidFill>
                  <a:schemeClr val="bg1"/>
                </a:solidFill>
              </a:rPr>
              <a:t>Źródło: „Rządowe Inwestycje Blisko Ludzi”, </a:t>
            </a:r>
            <a:r>
              <a:rPr lang="pl-PL" sz="1700" dirty="0">
                <a:solidFill>
                  <a:schemeClr val="bg1"/>
                </a:solidFill>
                <a:hlinkClick r:id="rId2"/>
              </a:rPr>
              <a:t>https://mapainwestycji.gov.pl</a:t>
            </a:r>
            <a:r>
              <a:rPr lang="pl-PL" sz="1700" dirty="0">
                <a:solidFill>
                  <a:schemeClr val="bg1"/>
                </a:solidFill>
              </a:rPr>
              <a:t> [dostęp: 25 kwietnia 2023 roku].</a:t>
            </a:r>
            <a:endParaRPr lang="pl-PL" dirty="0"/>
          </a:p>
          <a:p>
            <a:pPr marL="0" indent="0" algn="just">
              <a:buNone/>
            </a:pPr>
            <a:endParaRPr lang="pl-PL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3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4497FB4-57BC-0DB2-EE88-B99ADB5BA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6" y="1397352"/>
            <a:ext cx="11401732" cy="53430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9C0FD5C-3C45-1E1D-AB35-349BEC007A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/>
          <a:stretch/>
        </p:blipFill>
        <p:spPr>
          <a:xfrm>
            <a:off x="8819261" y="984518"/>
            <a:ext cx="3254149" cy="232414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0DDE718-8783-629F-5DDD-CC311A579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" t="33450" r="46625" b="8889"/>
          <a:stretch/>
        </p:blipFill>
        <p:spPr>
          <a:xfrm>
            <a:off x="8810458" y="3018016"/>
            <a:ext cx="3262952" cy="285546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9FEDBD3-B45A-1DDF-AC3B-5B29790EC8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1" t="36655" r="1705" b="45913"/>
          <a:stretch/>
        </p:blipFill>
        <p:spPr>
          <a:xfrm>
            <a:off x="8793680" y="5806370"/>
            <a:ext cx="3262952" cy="866941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F94B7607-9668-54A9-C33F-9E87FFB765B5}"/>
              </a:ext>
            </a:extLst>
          </p:cNvPr>
          <p:cNvSpPr/>
          <p:nvPr/>
        </p:nvSpPr>
        <p:spPr>
          <a:xfrm>
            <a:off x="275186" y="222893"/>
            <a:ext cx="8337400" cy="11744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A01103A-2DF9-4DCC-E80F-306B9C4FD99E}"/>
              </a:ext>
            </a:extLst>
          </p:cNvPr>
          <p:cNvSpPr txBox="1"/>
          <p:nvPr/>
        </p:nvSpPr>
        <p:spPr>
          <a:xfrm>
            <a:off x="275186" y="336193"/>
            <a:ext cx="84225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600" b="1" dirty="0">
                <a:solidFill>
                  <a:schemeClr val="bg1"/>
                </a:solidFill>
              </a:rPr>
              <a:t>Budowa mostu na rzece Wiśle </a:t>
            </a:r>
          </a:p>
          <a:p>
            <a:pPr algn="just"/>
            <a:r>
              <a:rPr lang="pl-PL" sz="1750" b="1" dirty="0">
                <a:solidFill>
                  <a:schemeClr val="bg1"/>
                </a:solidFill>
              </a:rPr>
              <a:t>pomiędzy m. Antoniówka Świerżowska a m. Świerże Górne wraz z drogami dojazdowymi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75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7A1D0EC-2269-0EA4-EE0C-A56190B860A7}"/>
              </a:ext>
            </a:extLst>
          </p:cNvPr>
          <p:cNvSpPr txBox="1"/>
          <p:nvPr/>
        </p:nvSpPr>
        <p:spPr>
          <a:xfrm>
            <a:off x="515082" y="5516288"/>
            <a:ext cx="85903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13.01.2023 – DECYZJA ŚRODOWISKOWA – Zakończony element C</a:t>
            </a:r>
          </a:p>
          <a:p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Decyzja określiła ostateczny wariant przebiegu trasy – wariant 1</a:t>
            </a:r>
          </a:p>
          <a:p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26.01.2023 – PRACE PROJEKTOWE nad etapem D (Koncepcja programowa)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D1A7740-1CA7-B476-439B-F1B6658F1537}"/>
              </a:ext>
            </a:extLst>
          </p:cNvPr>
          <p:cNvSpPr txBox="1"/>
          <p:nvPr/>
        </p:nvSpPr>
        <p:spPr>
          <a:xfrm>
            <a:off x="515082" y="4537318"/>
            <a:ext cx="80975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POWIAT GARWOLIŃSKI – Opracowanie dokumentacji projektowej dla zadania pn.: „Budowa mostu na rzece Wiśle pomiędzy m. Antoniówka Świerżowska a m. Świerże Górne wraz z drogami dojazdowymi” – 5 264 289,30 (MR 2 038 580,00)</a:t>
            </a:r>
          </a:p>
        </p:txBody>
      </p:sp>
    </p:spTree>
    <p:extLst>
      <p:ext uri="{BB962C8B-B14F-4D97-AF65-F5344CB8AC3E}">
        <p14:creationId xmlns:p14="http://schemas.microsoft.com/office/powerpoint/2010/main" val="1489124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311380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Powiat Garwoliński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93" y="1825625"/>
            <a:ext cx="11551639" cy="4583564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20000"/>
              </a:lnSpc>
            </a:pPr>
            <a:r>
              <a:rPr lang="pl-PL" sz="4000" dirty="0">
                <a:solidFill>
                  <a:schemeClr val="bg1"/>
                </a:solidFill>
              </a:rPr>
              <a:t>W latach 2019 – 2023 Powiat Garwoliński zrealizował </a:t>
            </a:r>
            <a:r>
              <a:rPr lang="pl-PL" sz="4000" i="1" dirty="0">
                <a:solidFill>
                  <a:schemeClr val="bg1"/>
                </a:solidFill>
              </a:rPr>
              <a:t>(lub jest w trakcie realizacji) </a:t>
            </a:r>
            <a:r>
              <a:rPr lang="pl-PL" sz="4000" dirty="0">
                <a:solidFill>
                  <a:schemeClr val="bg1"/>
                </a:solidFill>
              </a:rPr>
              <a:t>inwestycje drogowe z udziałem środków budżetu państwa, których łączny koszt wynosi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8600" b="1" dirty="0">
                <a:solidFill>
                  <a:srgbClr val="FF0000"/>
                </a:solidFill>
              </a:rPr>
              <a:t>124 344 209,75 zł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4500" b="1" dirty="0">
                <a:solidFill>
                  <a:schemeClr val="bg1"/>
                </a:solidFill>
              </a:rPr>
              <a:t>(w tym dofinansowanie – 84 674 495,51).</a:t>
            </a:r>
            <a:br>
              <a:rPr lang="pl-PL" sz="4000" b="1" dirty="0">
                <a:solidFill>
                  <a:schemeClr val="bg1"/>
                </a:solidFill>
              </a:rPr>
            </a:br>
            <a:endParaRPr lang="pl-PL" sz="4000" b="1" dirty="0">
              <a:solidFill>
                <a:schemeClr val="bg1"/>
              </a:solidFill>
            </a:endParaRPr>
          </a:p>
          <a:p>
            <a:pPr algn="just"/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75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F43BC12-DC6F-2B9C-F846-46FB8BC73429}"/>
              </a:ext>
            </a:extLst>
          </p:cNvPr>
          <p:cNvSpPr txBox="1"/>
          <p:nvPr/>
        </p:nvSpPr>
        <p:spPr>
          <a:xfrm>
            <a:off x="151003" y="2053372"/>
            <a:ext cx="1170264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Budowy, przebudowy lub remonty przy współudziale środków rządowych </a:t>
            </a:r>
          </a:p>
          <a:p>
            <a:pPr algn="ctr"/>
            <a:r>
              <a:rPr lang="pl-PL" sz="2800" dirty="0">
                <a:solidFill>
                  <a:schemeClr val="bg1"/>
                </a:solidFill>
              </a:rPr>
              <a:t>przeprowadzono łącznie na odcinku </a:t>
            </a:r>
          </a:p>
          <a:p>
            <a:pPr algn="ctr"/>
            <a:r>
              <a:rPr lang="pl-PL" sz="5200" b="1" dirty="0">
                <a:solidFill>
                  <a:srgbClr val="FF0000"/>
                </a:solidFill>
              </a:rPr>
              <a:t>54,252 km </a:t>
            </a:r>
            <a:r>
              <a:rPr lang="pl-PL" sz="3600" b="1" dirty="0">
                <a:solidFill>
                  <a:schemeClr val="bg1"/>
                </a:solidFill>
              </a:rPr>
              <a:t>dróg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3600" b="1" dirty="0">
                <a:solidFill>
                  <a:schemeClr val="bg1"/>
                </a:solidFill>
              </a:rPr>
              <a:t>powiatowych, </a:t>
            </a:r>
          </a:p>
          <a:p>
            <a:pPr algn="ctr"/>
            <a:r>
              <a:rPr lang="pl-PL" sz="5200" b="1" dirty="0">
                <a:solidFill>
                  <a:srgbClr val="FF0000"/>
                </a:solidFill>
              </a:rPr>
              <a:t>3</a:t>
            </a:r>
            <a:r>
              <a:rPr lang="pl-PL" sz="3600" b="1" dirty="0">
                <a:solidFill>
                  <a:srgbClr val="FF0000"/>
                </a:solidFill>
              </a:rPr>
              <a:t> </a:t>
            </a:r>
            <a:r>
              <a:rPr lang="pl-PL" sz="3600" b="1" dirty="0">
                <a:solidFill>
                  <a:schemeClr val="bg1"/>
                </a:solidFill>
              </a:rPr>
              <a:t>obiektach mostowych. </a:t>
            </a:r>
            <a:endParaRPr lang="pl-PL" sz="2400" b="1" dirty="0">
              <a:solidFill>
                <a:schemeClr val="bg1"/>
              </a:solidFill>
            </a:endParaRPr>
          </a:p>
          <a:p>
            <a:pPr algn="ctr"/>
            <a:endParaRPr lang="pl-PL" sz="2400" dirty="0">
              <a:solidFill>
                <a:schemeClr val="bg1"/>
              </a:solidFill>
            </a:endParaRPr>
          </a:p>
          <a:p>
            <a:pPr algn="ctr"/>
            <a:r>
              <a:rPr lang="pl-PL" sz="2400" dirty="0">
                <a:solidFill>
                  <a:schemeClr val="bg1"/>
                </a:solidFill>
              </a:rPr>
              <a:t>W trakcie realizacji jest dokumentacja na budowę mostu na rzece Wiśle pomiędzy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m. Antoniówka Świerżowska a m. Świerże Górne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wraz z drogami dojazdowymi.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E8377794-B724-7A3A-39D5-596B01AE12E3}"/>
              </a:ext>
            </a:extLst>
          </p:cNvPr>
          <p:cNvSpPr txBox="1">
            <a:spLocks/>
          </p:cNvSpPr>
          <p:nvPr/>
        </p:nvSpPr>
        <p:spPr>
          <a:xfrm>
            <a:off x="360727" y="58821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Powiat Garwoliński </a:t>
            </a:r>
            <a:endParaRPr lang="pl-PL" sz="4000" b="1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31179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6411" y="234496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Inwestycje powiatowe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2079" y="2172293"/>
            <a:ext cx="11627841" cy="4685707"/>
          </a:xfrm>
        </p:spPr>
        <p:txBody>
          <a:bodyPr>
            <a:noAutofit/>
          </a:bodyPr>
          <a:lstStyle/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Budowa zadaszenia boiska piłkarskiego przy POSiZL w Miętnem. 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2 315 369,22  </a:t>
            </a:r>
            <a:r>
              <a:rPr lang="pl-PL" sz="2000" b="1" dirty="0">
                <a:solidFill>
                  <a:schemeClr val="bg1"/>
                </a:solidFill>
                <a:ea typeface="Calibri" panose="020F0502020204030204" pitchFamily="34" charset="0"/>
              </a:rPr>
              <a:t>(</a:t>
            </a:r>
            <a:r>
              <a:rPr lang="pl-PL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1 157 684,61</a:t>
            </a:r>
            <a:r>
              <a:rPr lang="pl-PL" sz="2000" b="1" dirty="0">
                <a:solidFill>
                  <a:schemeClr val="bg1"/>
                </a:solidFill>
                <a:ea typeface="Calibri" panose="020F0502020204030204" pitchFamily="34" charset="0"/>
              </a:rPr>
              <a:t>FRKF ) </a:t>
            </a:r>
            <a:r>
              <a:rPr lang="pl-PL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i (</a:t>
            </a:r>
            <a:r>
              <a:rPr lang="pl-PL" sz="2000" b="1" dirty="0">
                <a:solidFill>
                  <a:schemeClr val="bg1"/>
                </a:solidFill>
              </a:rPr>
              <a:t>1 000 000 RFIL)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Przebudowa budynku Ośrodka Pomocy Dziecku Zielone Izdebno 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</a:rPr>
              <a:t>2 582 742,12  (1 078 279,00 zł RFIL)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Budowa placówki opiekuńczo wychowawczej w Izdebnie. </a:t>
            </a:r>
            <a:r>
              <a:rPr lang="pl-PL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3 713 135,75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</a:rPr>
              <a:t>(1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b="1" dirty="0">
                <a:solidFill>
                  <a:schemeClr val="bg1"/>
                </a:solidFill>
              </a:rPr>
              <a:t>000 000 RFIL)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Remont sali gimnastycznej przy Zespole Szkół nr 2 w Garwolinie w ramach zadania pn. Remont hali basenowej przy Zespole Szkół w Miętnem (1 499 427,96 Sportowa Polska)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Budowa 2 boisk w Zespole Szkół im. S. Staszica w Miętnem – (564 395,02 Sportowa Polska)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Remont zaplecza </a:t>
            </a:r>
            <a:r>
              <a:rPr lang="pl-PL" sz="2000" b="1" dirty="0" err="1">
                <a:solidFill>
                  <a:schemeClr val="bg1"/>
                </a:solidFill>
              </a:rPr>
              <a:t>sanitarno</a:t>
            </a:r>
            <a:r>
              <a:rPr lang="pl-PL" sz="2000" b="1" dirty="0">
                <a:solidFill>
                  <a:schemeClr val="bg1"/>
                </a:solidFill>
              </a:rPr>
              <a:t> – szatniowego Zespołu szkół im. S. Staszica 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</a:rPr>
              <a:t>w Miętnem (895 829,29 Sportowa Polska)</a:t>
            </a:r>
          </a:p>
          <a:p>
            <a:pPr algn="just"/>
            <a:endParaRPr lang="pl-PL" sz="2000" b="1" dirty="0">
              <a:solidFill>
                <a:schemeClr val="bg1"/>
              </a:solidFill>
            </a:endParaRPr>
          </a:p>
          <a:p>
            <a:pPr algn="just"/>
            <a:endParaRPr lang="pl-PL" sz="2000" b="1" dirty="0">
              <a:solidFill>
                <a:schemeClr val="bg1"/>
              </a:solidFill>
            </a:endParaRPr>
          </a:p>
          <a:p>
            <a:pPr algn="just"/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9B8FBC6-8801-728F-41D8-8FF9E7A2222B}"/>
              </a:ext>
            </a:extLst>
          </p:cNvPr>
          <p:cNvSpPr txBox="1"/>
          <p:nvPr/>
        </p:nvSpPr>
        <p:spPr>
          <a:xfrm>
            <a:off x="466411" y="1681510"/>
            <a:ext cx="1169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bg1"/>
                </a:solidFill>
                <a:effectLst/>
                <a:latin typeface="Poppins" panose="00000500000000000000" pitchFamily="2" charset="-18"/>
                <a:ea typeface="Times New Roman" panose="02020603050405020304" pitchFamily="18" charset="0"/>
                <a:cs typeface="Poppins" panose="00000500000000000000" pitchFamily="2" charset="-18"/>
              </a:rPr>
              <a:t>INWESTYCJE W OŚWIATĘ W POWIECIE GARWOLIŃSKIM (7 898 891,66)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F655ACB-47CC-C9AC-B5B5-F91EE92C276E}"/>
              </a:ext>
            </a:extLst>
          </p:cNvPr>
          <p:cNvSpPr txBox="1"/>
          <p:nvPr/>
        </p:nvSpPr>
        <p:spPr>
          <a:xfrm>
            <a:off x="6096000" y="415008"/>
            <a:ext cx="85799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7 898 891,66 zł </a:t>
            </a:r>
          </a:p>
          <a:p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Kwota dofinansowania</a:t>
            </a:r>
          </a:p>
        </p:txBody>
      </p:sp>
    </p:spTree>
    <p:extLst>
      <p:ext uri="{BB962C8B-B14F-4D97-AF65-F5344CB8AC3E}">
        <p14:creationId xmlns:p14="http://schemas.microsoft.com/office/powerpoint/2010/main" val="418029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12C71A7-CDDF-7435-4DEC-CDAF5BB18AB8}"/>
              </a:ext>
            </a:extLst>
          </p:cNvPr>
          <p:cNvSpPr txBox="1"/>
          <p:nvPr/>
        </p:nvSpPr>
        <p:spPr>
          <a:xfrm>
            <a:off x="346046" y="1845284"/>
            <a:ext cx="11146872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20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</a:rPr>
              <a:t>POWIAT GARWOLIŃSKI – Wyremontowanie stołówek i doposażenie kuchni - Szkoła Podstawowa Specjalna w Przyłęku i Szkoła Podstawowa Specjalna w Trzciance – 300 000,00 (160 000 Posiłek w szkole i w domu)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5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</a:rPr>
              <a:t>POWIAT GARWOLIŃSKI – Program operacyjny Polska Cyfrowa na lata 2014 – 2020 Zdalna Szkoła 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</a:rPr>
              <a:t>i Wsparcie Ogólnopolskiej Sieci Edukacyjnej w systemie kształcenia zdalnego (100 000 Cyfrowa Polska)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5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</a:rPr>
              <a:t>POWIAT GARWOLIŃSKI – Powiat garwoliński - Utworzenie strzelnicy pneumatycznej typu zamkniętego – 346 883,31 (256 624,27 MON)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5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</a:rPr>
              <a:t>POWIAT GARWOLIŃSKI - Utworzenie wirtualnej strzelnicy w powiecie - 252 915,33 (186 651,51 MON)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D4A3CFA5-C192-395B-DD3D-696F176EE45D}"/>
              </a:ext>
            </a:extLst>
          </p:cNvPr>
          <p:cNvSpPr txBox="1">
            <a:spLocks/>
          </p:cNvSpPr>
          <p:nvPr/>
        </p:nvSpPr>
        <p:spPr>
          <a:xfrm>
            <a:off x="541912" y="51972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bg1"/>
                </a:solidFill>
              </a:rPr>
              <a:t>Inwestycje powiatowe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245F86B-3AA1-52A1-8B67-FA7FA73BB369}"/>
              </a:ext>
            </a:extLst>
          </p:cNvPr>
          <p:cNvSpPr txBox="1"/>
          <p:nvPr/>
        </p:nvSpPr>
        <p:spPr>
          <a:xfrm>
            <a:off x="466411" y="1681510"/>
            <a:ext cx="1169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bg1"/>
                </a:solidFill>
                <a:effectLst/>
                <a:latin typeface="Poppins" panose="00000500000000000000" pitchFamily="2" charset="-18"/>
                <a:ea typeface="Times New Roman" panose="02020603050405020304" pitchFamily="18" charset="0"/>
                <a:cs typeface="Poppins" panose="00000500000000000000" pitchFamily="2" charset="-18"/>
              </a:rPr>
              <a:t>INWESTYCJE W OŚWIATĘ W POWIECIE GARWOLIŃSKIM (7 898 891,66)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374C7D9-1D1D-B012-B9D0-853D35DEA125}"/>
              </a:ext>
            </a:extLst>
          </p:cNvPr>
          <p:cNvSpPr txBox="1"/>
          <p:nvPr/>
        </p:nvSpPr>
        <p:spPr>
          <a:xfrm>
            <a:off x="6096000" y="415008"/>
            <a:ext cx="85799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7 898 891,66 zł </a:t>
            </a:r>
          </a:p>
          <a:p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Kwota dofinansowania</a:t>
            </a:r>
          </a:p>
        </p:txBody>
      </p:sp>
    </p:spTree>
    <p:extLst>
      <p:ext uri="{BB962C8B-B14F-4D97-AF65-F5344CB8AC3E}">
        <p14:creationId xmlns:p14="http://schemas.microsoft.com/office/powerpoint/2010/main" val="2294164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34D27D3-A5FC-4293-80DD-F14E9BDEA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230" y="1620349"/>
            <a:ext cx="11325690" cy="4901030"/>
          </a:xfrm>
        </p:spPr>
        <p:txBody>
          <a:bodyPr>
            <a:norm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Narodowego Programu Rozwoju Czytelnictwa – zakup książek i wyposażenia do bibliotek szkolnych oraz sfinansowano koszty działań promujących czytelnictwo za  231 368 zł z czego dofinansowanie wynosiło </a:t>
            </a:r>
            <a:r>
              <a:rPr lang="pl-PL" sz="1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184 960</a:t>
            </a:r>
            <a:endParaRPr lang="pl-PL" sz="1800" b="1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Rządowego programu rozwijania szkolnej infrastruktury oraz kompetencji uczniów i nauczycieli w zakresie technologii </a:t>
            </a:r>
            <a:r>
              <a:rPr lang="pl-PL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informacyjno</a:t>
            </a:r>
            <a:r>
              <a:rPr lang="pl-PL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–komunikacyjnych „Aktywna tablica”. Łącznie na urządzenia informatyczne </a:t>
            </a:r>
            <a:br>
              <a:rPr lang="pl-PL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elektroniczne wydatkowano 288 770 zł, w tym dotacja </a:t>
            </a:r>
            <a:r>
              <a:rPr lang="pl-PL" sz="1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230 336</a:t>
            </a:r>
            <a:endParaRPr lang="pl-PL" sz="1800" b="1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Rządowego Programu „Laboratoria przyszłości”. -  wsparcie szkół podstawowych w budowaniu wśród uczniów kompetencji przyszłości z tzw. kierunków STEAM (nauka, technologia, inżynieria, sztuka oraz matematyka). Kwota dotacji </a:t>
            </a:r>
            <a:r>
              <a:rPr lang="pl-PL" sz="1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90 000</a:t>
            </a:r>
            <a:endParaRPr lang="pl-PL" sz="1800" b="1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„Poznaj Polskę” - uatrakcyjnienie procesu edukacyjnego dzieci i młodzieży poprzez umożliwienie im poznawania Polski, jej środowiska przyrodniczego, tradycji, zabytków kultury i historii oraz osiągnięć nauki. Kwota dofinansowania z Ministerstwa Edukacji i Nauki wyniosła </a:t>
            </a:r>
            <a:r>
              <a:rPr lang="pl-PL" sz="1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818 873</a:t>
            </a:r>
            <a:endParaRPr lang="pl-PL" sz="1800" b="1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rogramu kompleksowego wsparcia dla rodzin „Za życiem” Program obejmuje swoimi działaniami „Pomoc uczennicom w ciąży” oraz „Wieloaspektową i kompleksową pomoc niepełnosprawnemu dziecku w okresie </a:t>
            </a:r>
            <a:br>
              <a:rPr lang="pl-PL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 0. roku do rozpoczęcia nauki w szkole oraz jej rodzinie”  kwota dotacji wynosi </a:t>
            </a:r>
            <a:r>
              <a:rPr lang="pl-PL" sz="1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1 619 275</a:t>
            </a:r>
            <a:endParaRPr lang="pl-PL" sz="1800" b="1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rogram dotyczący zakupu podręczników i materiałów edukacyjnych dla uczniów szkół  podstawowych specjalnych – Dotacja wyniosła </a:t>
            </a:r>
            <a:r>
              <a:rPr lang="pl-PL" sz="1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109 341</a:t>
            </a:r>
            <a:endParaRPr lang="pl-PL" sz="1800" b="1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0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28F2529-FE70-79EB-C848-79D7F3A39ADD}"/>
              </a:ext>
            </a:extLst>
          </p:cNvPr>
          <p:cNvSpPr txBox="1"/>
          <p:nvPr/>
        </p:nvSpPr>
        <p:spPr>
          <a:xfrm>
            <a:off x="-2257735" y="415008"/>
            <a:ext cx="8077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0485" algn="just"/>
            <a:r>
              <a:rPr lang="pl-PL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zadań edukacyjnych ze środków rządowych od 2018 roku  powiat garwoliński realizował projekty w ramach:</a:t>
            </a:r>
            <a:endParaRPr lang="pl-PL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BFB167D-D2D2-84ED-AC78-708DC7F995FF}"/>
              </a:ext>
            </a:extLst>
          </p:cNvPr>
          <p:cNvSpPr txBox="1"/>
          <p:nvPr/>
        </p:nvSpPr>
        <p:spPr>
          <a:xfrm>
            <a:off x="6096000" y="415008"/>
            <a:ext cx="85799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3 052 785 zł </a:t>
            </a:r>
          </a:p>
          <a:p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Kwota dofinansowania</a:t>
            </a:r>
          </a:p>
        </p:txBody>
      </p:sp>
    </p:spTree>
    <p:extLst>
      <p:ext uri="{BB962C8B-B14F-4D97-AF65-F5344CB8AC3E}">
        <p14:creationId xmlns:p14="http://schemas.microsoft.com/office/powerpoint/2010/main" val="4286132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31DC537-9D6D-CAE8-B897-F1A277E61CA7}"/>
              </a:ext>
            </a:extLst>
          </p:cNvPr>
          <p:cNvSpPr txBox="1"/>
          <p:nvPr/>
        </p:nvSpPr>
        <p:spPr>
          <a:xfrm>
            <a:off x="346046" y="1845284"/>
            <a:ext cx="1114687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20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</a:rPr>
              <a:t>POWIAT GARWOLIŃSKI – Remont pomieszczeń i powstanie Środowiskowego Domu Samopomocy 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</a:rPr>
              <a:t>w Miętnem (853 463,00 dotacja z rezerwy celowej na rozwój sieci ośrodków wsparcia dla osób z zaburzeniami psychicznymi)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5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</a:rPr>
              <a:t>POWIAT GARWOLIŃSKI – Budowa Otwartej Strefy Aktywności – 200 817 (50 000 Program rozwoju małej infrastruktury sportowo-rekreacyjnej)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500" b="1" dirty="0">
              <a:solidFill>
                <a:schemeClr val="bg1"/>
              </a:solidFill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ECEA19D6-89C6-8043-CBCB-9F01E5839BE9}"/>
              </a:ext>
            </a:extLst>
          </p:cNvPr>
          <p:cNvSpPr txBox="1">
            <a:spLocks/>
          </p:cNvSpPr>
          <p:nvPr/>
        </p:nvSpPr>
        <p:spPr>
          <a:xfrm>
            <a:off x="541912" y="51972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bg1"/>
                </a:solidFill>
              </a:rPr>
              <a:t>Inwestycje powiatowe</a:t>
            </a:r>
          </a:p>
        </p:txBody>
      </p:sp>
    </p:spTree>
    <p:extLst>
      <p:ext uri="{BB962C8B-B14F-4D97-AF65-F5344CB8AC3E}">
        <p14:creationId xmlns:p14="http://schemas.microsoft.com/office/powerpoint/2010/main" val="2785918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079" y="294786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Inwestycje powiatowe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452" y="1861510"/>
            <a:ext cx="11308912" cy="4901030"/>
          </a:xfrm>
        </p:spPr>
        <p:txBody>
          <a:bodyPr>
            <a:normAutofit/>
          </a:bodyPr>
          <a:lstStyle/>
          <a:p>
            <a:pPr algn="just"/>
            <a:endParaRPr lang="pl-PL" sz="2000" b="1" dirty="0">
              <a:solidFill>
                <a:schemeClr val="bg1"/>
              </a:solidFill>
            </a:endParaRP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FUNDUSZ ROZWOJU PRZEWOZÓW AUTOBUSOWYCH O CHARAKTERZE UŻYTECZNOŚCI PUBLICZNEJ POWIAT GARWOLIŃSKI – Świadczenie usług w zakresie publicznego transportu zbiorowego 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</a:rPr>
              <a:t>(38 285 358,90 </a:t>
            </a:r>
            <a:r>
              <a:rPr lang="pl-PL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FRPA) </a:t>
            </a:r>
          </a:p>
          <a:p>
            <a:pPr algn="just"/>
            <a:endParaRPr lang="pl-PL" sz="20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Zwiększenie potencjału SPZOZ w Garwolinie w zakresie diagnostyki obrazowej </a:t>
            </a:r>
            <a:r>
              <a:rPr lang="pl-PL" sz="1050" b="1" dirty="0">
                <a:solidFill>
                  <a:schemeClr val="bg1"/>
                </a:solidFill>
              </a:rPr>
              <a:t>(wykonanie pracowni oraz zakup aparatu rezonansu magnetycznego, zakup wysokospecjalistycznego aparatu USG do pracowni USG, zakup przyłóżkowego aparatu USG, zakup aparatu RTG ramie C) </a:t>
            </a:r>
            <a:r>
              <a:rPr lang="pl-PL" sz="2000" b="1" dirty="0">
                <a:solidFill>
                  <a:schemeClr val="bg1"/>
                </a:solidFill>
              </a:rPr>
              <a:t>5 847 028,34 (4 000 000 RFIL)</a:t>
            </a:r>
          </a:p>
          <a:p>
            <a:pPr algn="just"/>
            <a:endParaRPr lang="pl-PL" sz="2000" b="1" dirty="0">
              <a:solidFill>
                <a:schemeClr val="bg1"/>
              </a:solidFill>
            </a:endParaRP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TARCZE ANTYKRYZYSOWE </a:t>
            </a:r>
            <a:r>
              <a:rPr lang="pl-PL" sz="1350" dirty="0">
                <a:solidFill>
                  <a:schemeClr val="bg1"/>
                </a:solidFill>
              </a:rPr>
              <a:t>(Programy wynikające z ustawy z dnia 2 marca 2020 r. o szczególnych rozwiązaniach związanych </a:t>
            </a:r>
            <a:br>
              <a:rPr lang="pl-PL" sz="1350" dirty="0">
                <a:solidFill>
                  <a:schemeClr val="bg1"/>
                </a:solidFill>
              </a:rPr>
            </a:br>
            <a:r>
              <a:rPr lang="pl-PL" sz="1350" dirty="0">
                <a:solidFill>
                  <a:schemeClr val="bg1"/>
                </a:solidFill>
              </a:rPr>
              <a:t>z zapobieganiem, przeciwdziałaniem i zwalczeniem COVID-19 i innych chorób zakaźnych oraz wywołanych nimi sytuacji kryzysowych na dzień 31.12.2021 r.)  </a:t>
            </a:r>
            <a:r>
              <a:rPr lang="pl-PL" sz="2000" b="1" dirty="0">
                <a:solidFill>
                  <a:schemeClr val="bg1"/>
                </a:solidFill>
              </a:rPr>
              <a:t>W latach 2020-2022 w ramach tarczy antykryzysowych (1-6) wypłacono łącznie 40 mln 084 zł dla 6 113 podmiotów </a:t>
            </a:r>
          </a:p>
        </p:txBody>
      </p:sp>
    </p:spTree>
    <p:extLst>
      <p:ext uri="{BB962C8B-B14F-4D97-AF65-F5344CB8AC3E}">
        <p14:creationId xmlns:p14="http://schemas.microsoft.com/office/powerpoint/2010/main" val="3645642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86E40ED-EBD1-106A-E3B4-689928DB84CF}"/>
              </a:ext>
            </a:extLst>
          </p:cNvPr>
          <p:cNvSpPr txBox="1"/>
          <p:nvPr/>
        </p:nvSpPr>
        <p:spPr>
          <a:xfrm>
            <a:off x="133912" y="1788452"/>
            <a:ext cx="1170264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4800" dirty="0">
                <a:solidFill>
                  <a:schemeClr val="bg1"/>
                </a:solidFill>
              </a:rPr>
              <a:t>W latach 2019-2023                                            do Samorządu Powiatu Garwolińskiego, szkół, firm w ramach różnych dotacji rządowych wpłynęła łączna kwota</a:t>
            </a:r>
          </a:p>
          <a:p>
            <a:pPr algn="ctr"/>
            <a:r>
              <a:rPr lang="pl-PL" sz="7200" b="1" dirty="0">
                <a:solidFill>
                  <a:srgbClr val="FF0000"/>
                </a:solidFill>
              </a:rPr>
              <a:t>180 746 022,41 zł 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85EC5B6-3B44-F02C-C597-4F712A85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9" y="294786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Inwestycje powiatowe</a:t>
            </a:r>
          </a:p>
        </p:txBody>
      </p:sp>
    </p:spTree>
    <p:extLst>
      <p:ext uri="{BB962C8B-B14F-4D97-AF65-F5344CB8AC3E}">
        <p14:creationId xmlns:p14="http://schemas.microsoft.com/office/powerpoint/2010/main" val="2550297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C96333-D1A0-47E8-A39D-A1D7DEA0E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77504" y="334991"/>
            <a:ext cx="6870583" cy="1043600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POWIAT GARWOLIŃSKI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3437E46-F661-4548-92F3-325150E30C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87F3E14-20E6-4A88-A29B-5F9F73B64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97" y="2231471"/>
            <a:ext cx="10149806" cy="324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43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4B2036D-0A5F-5B56-8FD3-ADED0987F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08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6677-D5DE-4F24-AAD1-DC830D6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247679"/>
            <a:ext cx="5741565" cy="1325563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Gmina Żelechów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2019-2023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0078B8-3848-46F5-925A-1E8C996C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GRÓG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PGR – POLSKI ŁAD KOMPONENT DLA MIEJSCOWOŚCI POPPGROWSKICH 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2461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167" y="274690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Gmina Żelechów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2320" y="1866534"/>
            <a:ext cx="11244106" cy="499146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Przebudowa drogi gminnej nr 131511W (ul. Sikorskiego) w Żelechowie - </a:t>
            </a:r>
            <a:r>
              <a:rPr lang="pl-PL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238 676,34 zł (FDS)</a:t>
            </a:r>
            <a:endParaRPr lang="pl-PL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Przebudowa ulic Marszałka Józefa Piłsudskiego i Staszica w Żelechowie – 568 835,00 zł (FDS)</a:t>
            </a:r>
            <a:endParaRPr lang="pl-PL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Przebudowa drogi w Stefanowie (łącznik dróg nr 131423W i nr 131417W) – 254 919,64 zł (RFRD)</a:t>
            </a:r>
            <a:endParaRPr lang="pl-PL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Budowa kanalizacji sanitarnej z przyłączami w ul. Długiej w Żelechowie – 226 799,00 zł (RFIL)</a:t>
            </a:r>
            <a:endParaRPr lang="pl-PL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Przebudowa zabytkowego dworku przy Al. Wojska Polskiego w Żelechowie na Izbę Pamięci Ziemi Żelechowskiej – 300 000,00 zł (RFIL)</a:t>
            </a:r>
            <a:endParaRPr lang="pl-PL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Przebudowa drogi gminnej Nowy Goniwilk – Piastów – 300 000,00 zł (RFIL)</a:t>
            </a:r>
            <a:endParaRPr lang="pl-PL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Budowa oczyszczali ścieków w Żelechowie – 2 500 000,00 zł (RFIL)</a:t>
            </a:r>
            <a:endParaRPr lang="pl-PL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Budowa oczyszczalni ścieków na terenie Gminy Żelechów – 12 350 000,00 zł (PŁ)</a:t>
            </a:r>
            <a:endParaRPr lang="pl-PL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Przebudowa ul. Ogrodowej w Żelechowie – 9 595 000,00 zł (PŁ)</a:t>
            </a:r>
            <a:endParaRPr lang="pl-PL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Przebudowa i budowa kanalizacji sanitarnej w Żelechowie – 4 704 000,00 zł (PŁ-PGR)</a:t>
            </a:r>
            <a:endParaRPr lang="pl-PL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1869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9" y="214123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Żelechów – Rodzina 500+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3564"/>
          </a:xfrm>
        </p:spPr>
        <p:txBody>
          <a:bodyPr>
            <a:normAutofit fontScale="70000" lnSpcReduction="200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2016 –   6 028 369,00</a:t>
            </a:r>
          </a:p>
          <a:p>
            <a:r>
              <a:rPr lang="pl-PL" dirty="0">
                <a:solidFill>
                  <a:schemeClr val="bg1"/>
                </a:solidFill>
              </a:rPr>
              <a:t>2017 –   7 962 103,00</a:t>
            </a:r>
          </a:p>
          <a:p>
            <a:r>
              <a:rPr lang="pl-PL" dirty="0">
                <a:solidFill>
                  <a:schemeClr val="bg1"/>
                </a:solidFill>
              </a:rPr>
              <a:t>2018 –   7 621 339,00</a:t>
            </a:r>
          </a:p>
          <a:p>
            <a:r>
              <a:rPr lang="pl-PL" dirty="0">
                <a:solidFill>
                  <a:schemeClr val="bg1"/>
                </a:solidFill>
              </a:rPr>
              <a:t>2019 –   8 778 178,00 </a:t>
            </a:r>
          </a:p>
          <a:p>
            <a:r>
              <a:rPr lang="pl-PL" dirty="0">
                <a:solidFill>
                  <a:schemeClr val="bg1"/>
                </a:solidFill>
              </a:rPr>
              <a:t>2020 – 10 177 279,00</a:t>
            </a:r>
          </a:p>
          <a:p>
            <a:r>
              <a:rPr lang="pl-PL" dirty="0">
                <a:solidFill>
                  <a:schemeClr val="bg1"/>
                </a:solidFill>
              </a:rPr>
              <a:t>2021 – 10 220 915,00</a:t>
            </a:r>
          </a:p>
          <a:p>
            <a:r>
              <a:rPr lang="pl-PL" dirty="0">
                <a:solidFill>
                  <a:schemeClr val="bg1"/>
                </a:solidFill>
              </a:rPr>
              <a:t>2022 –   4 222 185,00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4400" b="1" dirty="0">
                <a:solidFill>
                  <a:schemeClr val="bg1"/>
                </a:solidFill>
              </a:rPr>
              <a:t>Łączna kwota, która trafiła do rodzin                      </a:t>
            </a:r>
          </a:p>
          <a:p>
            <a:pPr marL="0" indent="0">
              <a:buNone/>
            </a:pPr>
            <a:r>
              <a:rPr lang="pl-PL" sz="4400" b="1" dirty="0">
                <a:solidFill>
                  <a:schemeClr val="bg1"/>
                </a:solidFill>
              </a:rPr>
              <a:t>  z Gminy Żelechów to  - </a:t>
            </a:r>
            <a:r>
              <a:rPr lang="pl-PL" sz="6500" b="1" dirty="0">
                <a:solidFill>
                  <a:srgbClr val="FF0000"/>
                </a:solidFill>
              </a:rPr>
              <a:t>55 010 368,00</a:t>
            </a:r>
            <a:r>
              <a:rPr lang="pl-PL" sz="4400" b="1" dirty="0">
                <a:solidFill>
                  <a:schemeClr val="bg1"/>
                </a:solidFill>
              </a:rPr>
              <a:t>*</a:t>
            </a: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*łącznie z kosztami obsługi programu</a:t>
            </a:r>
          </a:p>
        </p:txBody>
      </p:sp>
    </p:spTree>
    <p:extLst>
      <p:ext uri="{BB962C8B-B14F-4D97-AF65-F5344CB8AC3E}">
        <p14:creationId xmlns:p14="http://schemas.microsoft.com/office/powerpoint/2010/main" val="4037920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167" y="274690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Gmina Żelechów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9553" y="1755438"/>
            <a:ext cx="11532894" cy="499146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bg1"/>
                </a:solidFill>
              </a:rPr>
              <a:t>W latach 2016-2023                                            </a:t>
            </a:r>
            <a:r>
              <a:rPr lang="pl-PL" sz="6000">
                <a:solidFill>
                  <a:schemeClr val="bg1"/>
                </a:solidFill>
              </a:rPr>
              <a:t>do żelechowskich </a:t>
            </a:r>
            <a:r>
              <a:rPr lang="pl-PL" sz="6000" dirty="0">
                <a:solidFill>
                  <a:schemeClr val="bg1"/>
                </a:solidFill>
              </a:rPr>
              <a:t>rodzin, firm i Samorządu  Gminy w ramach różnych dotacji rządowych wpłynęła łączna kwota</a:t>
            </a:r>
          </a:p>
          <a:p>
            <a:pPr marL="0" indent="0" algn="ctr">
              <a:buNone/>
            </a:pPr>
            <a:r>
              <a:rPr lang="pl-PL" sz="7200" b="1" dirty="0">
                <a:solidFill>
                  <a:srgbClr val="FF0000"/>
                </a:solidFill>
              </a:rPr>
              <a:t>86 048 597,98* + Powiat </a:t>
            </a:r>
          </a:p>
          <a:p>
            <a:pPr marL="0" indent="0" algn="ctr">
              <a:buNone/>
            </a:pPr>
            <a:endParaRPr lang="pl-PL" sz="7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sz="2000" i="1" dirty="0">
                <a:solidFill>
                  <a:schemeClr val="bg1"/>
                </a:solidFill>
              </a:rPr>
              <a:t>*kwota zawiera również dofinansowania na inwestycje realizowane na terenie Gminy przez Starostwo Powiatowe w Garwolinie</a:t>
            </a:r>
          </a:p>
          <a:p>
            <a:pPr marL="0" indent="0" algn="ctr">
              <a:buNone/>
            </a:pPr>
            <a:endParaRPr lang="pl-PL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64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09CD1E6-99BD-C6D0-C3AC-7A84EA2DB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4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6677-D5DE-4F24-AAD1-DC830D6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247679"/>
            <a:ext cx="5741565" cy="1325563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Gmina Łaskarzew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2019-2023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0078B8-3848-46F5-925A-1E8C996C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GRÓG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PGR – POLSKI ŁAD KOMPONENT DLA MIEJSCOWOŚCI POPPGROWSKICH 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0060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167" y="27469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Łaskarzew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2320" y="1866534"/>
            <a:ext cx="11244106" cy="499146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pl-PL" b="1" dirty="0">
                <a:solidFill>
                  <a:schemeClr val="bg1"/>
                </a:solidFill>
              </a:rPr>
              <a:t>Gmina Łaskarzew – Poprawa dostępności komunikacyjnej gminy Łaskarzew poprzez przebudowę dróg gminnych na terenie miejscowości Zygmunty – 462.166,00 (FDS)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Gmina Łaskarzew – Przebudowa drogi gminnej Nr 130610W w miejscowości Leokadia – 245.226,76 (FDS)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Gmina Łaskarzew – Budowa boiska wielofunkcyjnego przy Szkole Podstawowej w Dąbrowie z/s w Woli Łaskarzewskiej – 325.000,00 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Gmina Łaskarzew – Budowa hali sportowej przy Zespole Szkół w Izdebnie – 1.575.000,00 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Gmina Łaskarzew – Przebudowa dróg gminnych na terenie gminy Łaskarzew – 300.000,00 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Gmina Łaskarzew – Budowa i modernizacja sieci wodociągowej na terenie gminy Łaskarzew – 4.275.000,00 (PŁ)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Gmina Łaskarzew – Przebudowa dróg gminnych na terenie gminy Łaskarzew – 2.850.000,00 (PŁ)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Gmina Łaskarzew – Budowa sieci wodociągowej na terenie sołectwa Wola Rowska – 1.330.000,00 (PŁ)                                             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Gmina Łaskarzew – Budowa świetlic wiejskich w </a:t>
            </a:r>
            <a:r>
              <a:rPr lang="pl-PL" b="1" dirty="0" err="1">
                <a:solidFill>
                  <a:schemeClr val="bg1"/>
                </a:solidFill>
              </a:rPr>
              <a:t>Budlu</a:t>
            </a:r>
            <a:r>
              <a:rPr lang="pl-PL" b="1" dirty="0">
                <a:solidFill>
                  <a:schemeClr val="bg1"/>
                </a:solidFill>
              </a:rPr>
              <a:t> i Nowym Pilczynie – 1.800.000,00 (PŁ)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Gmina Łaskarzew – Budowa oczyszczalni ścieków i sieci kanalizacji sanitarnej w gminie Łaskarzew – 4.560.000,00 (PŁ)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Gmina Łaskarzew – Przebudowa dróg gminnych na terenie miejscowości Rowy – 1.078.000,00 (PŁ – PGR)</a:t>
            </a:r>
          </a:p>
        </p:txBody>
      </p:sp>
    </p:spTree>
    <p:extLst>
      <p:ext uri="{BB962C8B-B14F-4D97-AF65-F5344CB8AC3E}">
        <p14:creationId xmlns:p14="http://schemas.microsoft.com/office/powerpoint/2010/main" val="268056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9" y="214123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Łaskarzew – Rodzina 500+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3564"/>
          </a:xfrm>
        </p:spPr>
        <p:txBody>
          <a:bodyPr>
            <a:normAutofit fontScale="85000" lnSpcReduction="200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2016 – 3 765 483,20 zł</a:t>
            </a:r>
          </a:p>
          <a:p>
            <a:r>
              <a:rPr lang="pl-PL" dirty="0">
                <a:solidFill>
                  <a:schemeClr val="bg1"/>
                </a:solidFill>
              </a:rPr>
              <a:t>2017 – 4 856 715,30 zł</a:t>
            </a:r>
          </a:p>
          <a:p>
            <a:r>
              <a:rPr lang="pl-PL" dirty="0">
                <a:solidFill>
                  <a:schemeClr val="bg1"/>
                </a:solidFill>
              </a:rPr>
              <a:t>2018 – 4 657 601,10 zł</a:t>
            </a:r>
          </a:p>
          <a:p>
            <a:r>
              <a:rPr lang="pl-PL" dirty="0">
                <a:solidFill>
                  <a:schemeClr val="bg1"/>
                </a:solidFill>
              </a:rPr>
              <a:t>2019 – 5 546 684,46 zł</a:t>
            </a:r>
          </a:p>
          <a:p>
            <a:r>
              <a:rPr lang="pl-PL" dirty="0">
                <a:solidFill>
                  <a:schemeClr val="bg1"/>
                </a:solidFill>
              </a:rPr>
              <a:t>2020 – 6 628 087,62 zł</a:t>
            </a:r>
          </a:p>
          <a:p>
            <a:r>
              <a:rPr lang="pl-PL" dirty="0">
                <a:solidFill>
                  <a:schemeClr val="bg1"/>
                </a:solidFill>
              </a:rPr>
              <a:t>2021 – 6 666 680,00 zł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4400" b="1" dirty="0">
                <a:solidFill>
                  <a:schemeClr val="bg1"/>
                </a:solidFill>
              </a:rPr>
              <a:t>Łączna kwota, która trafiła do rodzin                           z Gm. Łaskarzew to  - </a:t>
            </a:r>
            <a:r>
              <a:rPr lang="pl-PL" sz="6500" b="1" dirty="0">
                <a:solidFill>
                  <a:srgbClr val="FF0000"/>
                </a:solidFill>
              </a:rPr>
              <a:t>32 121 251,68</a:t>
            </a:r>
            <a:r>
              <a:rPr lang="pl-PL" sz="4400" b="1" dirty="0">
                <a:solidFill>
                  <a:schemeClr val="bg1"/>
                </a:solidFill>
              </a:rPr>
              <a:t>*</a:t>
            </a: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*łącznie z kosztami obsługi programu</a:t>
            </a:r>
          </a:p>
        </p:txBody>
      </p:sp>
    </p:spTree>
    <p:extLst>
      <p:ext uri="{BB962C8B-B14F-4D97-AF65-F5344CB8AC3E}">
        <p14:creationId xmlns:p14="http://schemas.microsoft.com/office/powerpoint/2010/main" val="3622837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167" y="27469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Łaskarzew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9553" y="1755438"/>
            <a:ext cx="11532894" cy="49914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bg1"/>
                </a:solidFill>
              </a:rPr>
              <a:t>W latach 2016-2023                                            do rodzin i Samorządu Gminy w ramach różnych dotacji rządowych wpłynęła łączna kwota</a:t>
            </a:r>
          </a:p>
          <a:p>
            <a:pPr marL="0" indent="0" algn="ctr">
              <a:buNone/>
            </a:pPr>
            <a:r>
              <a:rPr lang="pl-PL" sz="7200" b="1" dirty="0">
                <a:solidFill>
                  <a:srgbClr val="FF0000"/>
                </a:solidFill>
              </a:rPr>
              <a:t>50 921 644,44* </a:t>
            </a:r>
          </a:p>
          <a:p>
            <a:pPr marL="0" indent="0" algn="ctr">
              <a:buNone/>
            </a:pPr>
            <a:endParaRPr lang="pl-PL" sz="7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22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DB883CE-3AEF-2090-A089-145D21E71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94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D88F985A-4ECA-B6B6-4D13-766113F7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12" y="294787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Borowie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F1CEDB7-FEE2-6450-4990-B38E9DF39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0154" cy="690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36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6677-D5DE-4F24-AAD1-DC830D6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247679"/>
            <a:ext cx="5741565" cy="1325563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Gmina Borowie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2019-2023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0078B8-3848-46F5-925A-1E8C996C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GRÓG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</p:txBody>
      </p:sp>
    </p:spTree>
    <p:extLst>
      <p:ext uri="{BB962C8B-B14F-4D97-AF65-F5344CB8AC3E}">
        <p14:creationId xmlns:p14="http://schemas.microsoft.com/office/powerpoint/2010/main" val="1386294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312" y="294787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Borowie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8004" y="2328042"/>
            <a:ext cx="11635991" cy="435133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pl-PL" b="1" dirty="0">
                <a:solidFill>
                  <a:schemeClr val="bg1"/>
                </a:solidFill>
              </a:rPr>
              <a:t>Borowie – Budowa gminnej sieci wodociągowej na terenie gminy Borowie – 342 236,00 (RFIL)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Borowie – Budowa sieci kanalizacji sanitarnej w gminie Borowie – 530 000,00 (RFIL)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Borowie – Rozbudowa budynku szkolnego w Głoskowie – 100 000,00 (RFIL)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Borowie – Rozbudowa sieci kanalizacyjnej i wodociągowej na terenie gminy Borowie – 3 000 000,00 (RFIL)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Borowie – Przebudowa drogi gminnej nr 130111W w miejscowości Dudka – 1 728 444,00 (FDS)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Borowie – Remont dróg gminnych Nr 130112W oraz Nr 130113W w miejscowościach Stara Brzuza i Filipówka – 372 111,49 (FDS)  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Borowie – Remont drogi gminnej nr 130108W w miejscowości Borowie – 147 069,08 (FDS) 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Borowie – Przebudowa drogi gminnej Nr 130144W w miejscowości Iwowe – 1 920 573,29 (RFRD)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Borowie – Modernizacja dróg gminnych na terenie gminy Borowie – 6 267 957,51 (PŁ)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Borowie – Modernizacja dróg gminnych na terenie gminy Borowie – etap II – 4 875 941,29 (PŁ)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Borowie – Budowa świetlicy wiejskiej w miejscowości Kamionka – 1 919 699,57  (PŁ)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Borowie – Budowa infrastruktury wodno-kanalizacyjnej na terenie Gminy Borowie – 2 796 840,98 (PŁ)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25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54" y="304194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Borowie – Rodzina 500+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356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pl-PL" b="1" dirty="0">
                <a:solidFill>
                  <a:schemeClr val="bg1"/>
                </a:solidFill>
              </a:rPr>
              <a:t>2016-17 – 7 438 849,90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2018 – 3 845 775,00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2019 – 4 777 885,00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2020 – 6 094 982,00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2021 – 6 139 244,83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2022 – 2 521 191,00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4400" b="1" dirty="0">
                <a:solidFill>
                  <a:schemeClr val="bg1"/>
                </a:solidFill>
              </a:rPr>
              <a:t>Łączna kwota, która trafiła do rodzin                      z Gminy Borowie to  - </a:t>
            </a:r>
            <a:r>
              <a:rPr lang="pl-PL" sz="6500" b="1" dirty="0">
                <a:solidFill>
                  <a:srgbClr val="FF0000"/>
                </a:solidFill>
              </a:rPr>
              <a:t>30 817 927,73 </a:t>
            </a:r>
            <a:r>
              <a:rPr lang="pl-PL" sz="4400" b="1" dirty="0">
                <a:solidFill>
                  <a:schemeClr val="bg1"/>
                </a:solidFill>
              </a:rPr>
              <a:t>*</a:t>
            </a: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*łącznie z kosztami obsługi programu</a:t>
            </a:r>
          </a:p>
        </p:txBody>
      </p:sp>
    </p:spTree>
    <p:extLst>
      <p:ext uri="{BB962C8B-B14F-4D97-AF65-F5344CB8AC3E}">
        <p14:creationId xmlns:p14="http://schemas.microsoft.com/office/powerpoint/2010/main" val="2830043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2857" y="231962"/>
            <a:ext cx="713947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Borowie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9553" y="1755438"/>
            <a:ext cx="11532894" cy="499146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bg1"/>
                </a:solidFill>
              </a:rPr>
              <a:t>W latach 2016-2023                                            do </a:t>
            </a:r>
            <a:r>
              <a:rPr lang="pl-PL" sz="6000" dirty="0" err="1">
                <a:solidFill>
                  <a:schemeClr val="bg1"/>
                </a:solidFill>
              </a:rPr>
              <a:t>borowieckich</a:t>
            </a:r>
            <a:r>
              <a:rPr lang="pl-PL" sz="6000" dirty="0">
                <a:solidFill>
                  <a:schemeClr val="bg1"/>
                </a:solidFill>
              </a:rPr>
              <a:t> rodzin, firm i Samorządu Gminy w ramach różnych dotacji rządowych wpłynęła łączna kwota</a:t>
            </a:r>
          </a:p>
          <a:p>
            <a:pPr marL="0" indent="0" algn="ctr">
              <a:buNone/>
            </a:pPr>
            <a:r>
              <a:rPr lang="pl-PL" sz="6600" b="1" dirty="0">
                <a:solidFill>
                  <a:srgbClr val="FF0000"/>
                </a:solidFill>
              </a:rPr>
              <a:t>54 818 800,94 </a:t>
            </a:r>
            <a:r>
              <a:rPr lang="pl-PL" sz="7200" b="1" dirty="0">
                <a:solidFill>
                  <a:srgbClr val="FF0000"/>
                </a:solidFill>
              </a:rPr>
              <a:t>* </a:t>
            </a:r>
          </a:p>
          <a:p>
            <a:pPr marL="0" indent="0" algn="ctr">
              <a:buNone/>
            </a:pPr>
            <a:endParaRPr lang="pl-PL" sz="7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sz="2000" i="1" dirty="0">
                <a:solidFill>
                  <a:schemeClr val="bg1"/>
                </a:solidFill>
              </a:rPr>
              <a:t>*kwota nie zawiera dofinansowania na inwestycje realizowane na terenie Gminy przez Starostwo Powiatowe w Garwolinie</a:t>
            </a:r>
          </a:p>
        </p:txBody>
      </p:sp>
    </p:spTree>
    <p:extLst>
      <p:ext uri="{BB962C8B-B14F-4D97-AF65-F5344CB8AC3E}">
        <p14:creationId xmlns:p14="http://schemas.microsoft.com/office/powerpoint/2010/main" val="2705117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729408A-6C0B-E484-703C-26A923879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30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6677-D5DE-4F24-AAD1-DC830D6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247679"/>
            <a:ext cx="5741565" cy="1325563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Miasto Łaskarzew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2019-2023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0078B8-3848-46F5-925A-1E8C996C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GRÓG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  <a:p>
            <a:r>
              <a:rPr lang="pl-PL" b="1" dirty="0">
                <a:solidFill>
                  <a:schemeClr val="bg1"/>
                </a:solidFill>
              </a:rPr>
              <a:t>Ministerstwo Sportu – SPORTOWA POLSKA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5800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312" y="294787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Miasto Łaskarzew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8004" y="1694576"/>
            <a:ext cx="11635991" cy="498480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   DROGI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„Przebudowa drogi gminnej ul. Słowackiego w Łaskarzewie” (FDS), 504 237,00 zł;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„Budowa drogi gminnej ul. Przychód w Łaskarzewie w km 0+000,00 – 0+713,00”(RPRD), 1 119 411,14 zł;  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„Przebudowa drogi gminnej na terenie miasta Łaskarzew – droga do wsi Leokadia”(RFIL), 457 462,22 zł;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„Przebudowa drogi gminnej ul. Nowa w Łaskarzewie”(RFIL), 142 537,78 zł;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„Przebudowa dróg gminnych” (Przychód, Jabłkowskiego, Garncarska, Kilińskiego), (PŁ) 1 425 000,00 zł;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  KANALIZACJA SANITARNA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„Rozbudowa sieci kanalizacji sanitarnej w mieście Łaskarzew” (PŁ) 10 070 000,00 zł;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„Modernizacja przepompowni ścieków przy ul. Słonecznej na działce nr 185/2” (PŁ) 250 000,00 zł;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„Modernizacja poprzez przebudowę Oczyszczalni Ścieków w Łaskarzewie” (RFIL) 500 000,00 zł;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  HALA SPORTOWA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„Budowa hali sportowej przy ZS nr 1” (RFIL,PŁ,MS)-postępowanie przetargowe w trakcie - 18 500 000,00 zł.</a:t>
            </a:r>
          </a:p>
          <a:p>
            <a:pPr marL="0" indent="0" algn="ctr">
              <a:buNone/>
            </a:pPr>
            <a:r>
              <a:rPr lang="pl-PL" sz="5100" b="1" dirty="0">
                <a:solidFill>
                  <a:schemeClr val="bg1"/>
                </a:solidFill>
              </a:rPr>
              <a:t>ŁĄCZNIE – </a:t>
            </a:r>
            <a:r>
              <a:rPr lang="pl-PL" sz="5700" b="1" dirty="0">
                <a:solidFill>
                  <a:srgbClr val="FF0000"/>
                </a:solidFill>
              </a:rPr>
              <a:t>32 968 648,14 zł</a:t>
            </a:r>
          </a:p>
          <a:p>
            <a:pPr algn="just"/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55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0" y="256068"/>
            <a:ext cx="10822497" cy="1325563"/>
          </a:xfrm>
        </p:spPr>
        <p:txBody>
          <a:bodyPr>
            <a:normAutofit/>
          </a:bodyPr>
          <a:lstStyle/>
          <a:p>
            <a:r>
              <a:rPr lang="pl-PL" sz="4200" dirty="0">
                <a:solidFill>
                  <a:schemeClr val="bg1"/>
                </a:solidFill>
              </a:rPr>
              <a:t>Łaskarzew – Rodzina 500+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3564"/>
          </a:xfrm>
        </p:spPr>
        <p:txBody>
          <a:bodyPr>
            <a:normAutofit fontScale="92500" lnSpcReduction="100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2016-17 – 6 677 139,40</a:t>
            </a:r>
          </a:p>
          <a:p>
            <a:r>
              <a:rPr lang="pl-PL" dirty="0">
                <a:solidFill>
                  <a:schemeClr val="bg1"/>
                </a:solidFill>
              </a:rPr>
              <a:t>2018 – 3 639 557,39</a:t>
            </a:r>
          </a:p>
          <a:p>
            <a:r>
              <a:rPr lang="pl-PL" dirty="0">
                <a:solidFill>
                  <a:schemeClr val="bg1"/>
                </a:solidFill>
              </a:rPr>
              <a:t>2019 – 4 400 249,60</a:t>
            </a:r>
          </a:p>
          <a:p>
            <a:r>
              <a:rPr lang="pl-PL" dirty="0">
                <a:solidFill>
                  <a:schemeClr val="bg1"/>
                </a:solidFill>
              </a:rPr>
              <a:t>2020 – 5 154 084,46</a:t>
            </a:r>
          </a:p>
          <a:p>
            <a:r>
              <a:rPr lang="pl-PL" dirty="0">
                <a:solidFill>
                  <a:schemeClr val="bg1"/>
                </a:solidFill>
              </a:rPr>
              <a:t>2021 – 5 076 932,68</a:t>
            </a:r>
          </a:p>
          <a:p>
            <a:r>
              <a:rPr lang="pl-PL" sz="4400" b="1" dirty="0">
                <a:solidFill>
                  <a:schemeClr val="bg1"/>
                </a:solidFill>
              </a:rPr>
              <a:t>Łączna kwota, która trafiła do rodzin                      z Miasta Łaskarzew to  - </a:t>
            </a:r>
            <a:r>
              <a:rPr lang="pl-PL" sz="6500" b="1" dirty="0">
                <a:solidFill>
                  <a:srgbClr val="FF0000"/>
                </a:solidFill>
              </a:rPr>
              <a:t>24 947 963,53</a:t>
            </a:r>
            <a:r>
              <a:rPr lang="pl-PL" sz="4400" b="1" dirty="0">
                <a:solidFill>
                  <a:schemeClr val="bg1"/>
                </a:solidFill>
              </a:rPr>
              <a:t>*</a:t>
            </a: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*łącznie z kosztami obsługi programu</a:t>
            </a:r>
          </a:p>
        </p:txBody>
      </p:sp>
    </p:spTree>
    <p:extLst>
      <p:ext uri="{BB962C8B-B14F-4D97-AF65-F5344CB8AC3E}">
        <p14:creationId xmlns:p14="http://schemas.microsoft.com/office/powerpoint/2010/main" val="3560362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2857" y="231962"/>
            <a:ext cx="713947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Miasto Łaskarzew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9553" y="1755438"/>
            <a:ext cx="11532894" cy="499146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bg1"/>
                </a:solidFill>
              </a:rPr>
              <a:t>W latach 2016-2023                                            do łaskarzewskich rodzin i Samorządu Miasta w latach 2019-2023 w ramach różnych dotacji rządowych wpłynęła łączna kwota</a:t>
            </a:r>
          </a:p>
          <a:p>
            <a:pPr marL="0" indent="0" algn="ctr">
              <a:buNone/>
            </a:pPr>
            <a:r>
              <a:rPr lang="pl-PL" sz="7200" b="1" dirty="0">
                <a:solidFill>
                  <a:srgbClr val="FF0000"/>
                </a:solidFill>
              </a:rPr>
              <a:t>57 916 611,67* </a:t>
            </a:r>
          </a:p>
          <a:p>
            <a:pPr marL="0" indent="0" algn="ctr">
              <a:buNone/>
            </a:pPr>
            <a:endParaRPr lang="pl-PL" sz="33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sz="3300" i="1" dirty="0">
                <a:solidFill>
                  <a:schemeClr val="bg1"/>
                </a:solidFill>
              </a:rPr>
              <a:t>*kwota NIE zawiera dofinansowania na inwestycje realizowane na terenie Miasta przez Starostwo Powiatowe w Garwolinie</a:t>
            </a:r>
          </a:p>
        </p:txBody>
      </p:sp>
    </p:spTree>
    <p:extLst>
      <p:ext uri="{BB962C8B-B14F-4D97-AF65-F5344CB8AC3E}">
        <p14:creationId xmlns:p14="http://schemas.microsoft.com/office/powerpoint/2010/main" val="2500652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063214" y="191529"/>
            <a:ext cx="8378414" cy="1868007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POWIAT GARWOLIŃSKI</a:t>
            </a:r>
            <a:br>
              <a:rPr lang="pl-PL" sz="36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</a:br>
            <a:r>
              <a:rPr lang="pl-PL" sz="36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2019-2023</a:t>
            </a:r>
            <a:br>
              <a:rPr lang="pl-PL" sz="4000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</a:br>
            <a:endParaRPr lang="pl-PL" sz="4000" dirty="0">
              <a:solidFill>
                <a:schemeClr val="bg1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5416" y="1798796"/>
            <a:ext cx="9144000" cy="4360985"/>
          </a:xfrm>
        </p:spPr>
        <p:txBody>
          <a:bodyPr>
            <a:noAutofit/>
          </a:bodyPr>
          <a:lstStyle/>
          <a:p>
            <a:r>
              <a:rPr lang="pl-PL" sz="60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1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l"/>
            <a:r>
              <a:rPr lang="pl-PL" sz="1600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pPr algn="l"/>
            <a:r>
              <a:rPr lang="pl-PL" sz="1600" b="1" dirty="0">
                <a:solidFill>
                  <a:schemeClr val="bg1"/>
                </a:solidFill>
              </a:rPr>
              <a:t>FDS – FUNDUSZ DRÓG SAMORZĄDOWYCH </a:t>
            </a:r>
          </a:p>
          <a:p>
            <a:pPr algn="l"/>
            <a:r>
              <a:rPr lang="pl-PL" sz="1600" b="1" dirty="0">
                <a:solidFill>
                  <a:schemeClr val="bg1"/>
                </a:solidFill>
              </a:rPr>
              <a:t>RFRD – RZĄDOWY FUNDUSZ ROZWOJU GRÓG </a:t>
            </a:r>
          </a:p>
          <a:p>
            <a:pPr algn="l"/>
            <a:r>
              <a:rPr lang="pl-PL" sz="1600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pPr algn="l"/>
            <a:r>
              <a:rPr lang="pl-PL" sz="1600" b="1" dirty="0">
                <a:solidFill>
                  <a:schemeClr val="bg1"/>
                </a:solidFill>
              </a:rPr>
              <a:t>PŁ – POLSKI ŁAD </a:t>
            </a:r>
          </a:p>
          <a:p>
            <a:pPr algn="l"/>
            <a:r>
              <a:rPr lang="pl-PL" sz="1600" b="1" dirty="0">
                <a:solidFill>
                  <a:schemeClr val="bg1"/>
                </a:solidFill>
              </a:rPr>
              <a:t>PŁ – PGR – POLSKI ŁAD KOMPONENT DLA MIEJSCOWOŚCI POPPGROWSKICH  </a:t>
            </a:r>
          </a:p>
          <a:p>
            <a:pPr algn="l"/>
            <a:r>
              <a:rPr lang="pl-PL" sz="1600" b="1" dirty="0">
                <a:solidFill>
                  <a:schemeClr val="bg1"/>
                </a:solidFill>
              </a:rPr>
              <a:t>BP – BUDŻET PAŃSTWA</a:t>
            </a:r>
          </a:p>
          <a:p>
            <a:pPr algn="l"/>
            <a:r>
              <a:rPr lang="pl-PL" sz="1600" b="1" dirty="0">
                <a:solidFill>
                  <a:schemeClr val="bg1"/>
                </a:solidFill>
              </a:rPr>
              <a:t>MR – MOSTY DLA REGIONÓW</a:t>
            </a:r>
          </a:p>
          <a:p>
            <a:pPr algn="l"/>
            <a:endParaRPr lang="pl-PL" sz="1600" b="1" dirty="0">
              <a:solidFill>
                <a:schemeClr val="bg1"/>
              </a:solidFill>
            </a:endParaRPr>
          </a:p>
          <a:p>
            <a:endParaRPr lang="pl-PL" sz="16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79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0551D3-B479-C0B2-7F5D-EEFA6D57E1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" y="0"/>
            <a:ext cx="1219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9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6677-D5DE-4F24-AAD1-DC830D6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247679"/>
            <a:ext cx="5741565" cy="1325563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Gmina Sobolew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2019-2023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0078B8-3848-46F5-925A-1E8C996C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GRÓG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PGR – POLSKI ŁAD KOMPONENT DLA MIEJSCOWOŚCI POPPGROWSKICH 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41704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167" y="27469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Sobolew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2320" y="1866534"/>
            <a:ext cx="11244106" cy="499146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b="1" dirty="0">
                <a:solidFill>
                  <a:schemeClr val="bg1"/>
                </a:solidFill>
              </a:rPr>
              <a:t>Sobolew – Przebudowa ulicy Leszczynowej oraz Dębowej w Sobolewie – 429 884,28 zł (RFRD)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Sobolew – Przebudowa drogi na działce nr 114 w Kaleniu Drugim – 97 617,41 (RFIL)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Sobolew – Przebudowa drogi na działce nr 379 w Kaleniu Pierwszym – 99 830,03 zł (RFIL)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Sobolew – Modernizacja drogi gminnej w miejscowości Ostrożeń Pierwszy na działce nr 589 („</a:t>
            </a:r>
            <a:r>
              <a:rPr lang="pl-PL" b="1" dirty="0" err="1">
                <a:solidFill>
                  <a:schemeClr val="bg1"/>
                </a:solidFill>
              </a:rPr>
              <a:t>Majerówka</a:t>
            </a:r>
            <a:r>
              <a:rPr lang="pl-PL" b="1" dirty="0">
                <a:solidFill>
                  <a:schemeClr val="bg1"/>
                </a:solidFill>
              </a:rPr>
              <a:t>”) (etap I) – 225 810,00 zł (RFIL)</a:t>
            </a:r>
          </a:p>
          <a:p>
            <a:pPr algn="just"/>
            <a:r>
              <a:rPr lang="pl-PL" b="1">
                <a:solidFill>
                  <a:schemeClr val="bg1"/>
                </a:solidFill>
              </a:rPr>
              <a:t>Sobolew </a:t>
            </a:r>
            <a:r>
              <a:rPr lang="pl-PL" b="1" dirty="0">
                <a:solidFill>
                  <a:schemeClr val="bg1"/>
                </a:solidFill>
              </a:rPr>
              <a:t>– Budowa sieci kanalizacji sanitarnej wraz z przyłączami oraz sieci wodociągowej w miejscowości Sobolew – 400 000,00 zł 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Sobolew – Przebudowa 2 odcinków dróg w miejscowości Sobolew – 921 500,00 zł (PŁ)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Sobolew – Budowa instalacji fotowoltaicznych w Gminie Sobolew wraz z projektem farmy fotowoltaicznej –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806 550,00 zł (PŁ)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Sobolew – Modernizacja dróg na terenie Gminy Sobolew – 4 613 212,29 zł (PŁ)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Sobolew – Budowa oczyszczalni ścieków komunalnych w miejscowości Gończyce – 5 700 000,00 zł (PŁ)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Sobolew – Modernizacja świetlicy wiejskiej w miejscowości Godzisz – 1 960 000,00 zł (PŁ PGR)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4559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9" y="214123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Sobolew – Rodzina 500+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3564"/>
          </a:xfrm>
        </p:spPr>
        <p:txBody>
          <a:bodyPr>
            <a:normAutofit fontScale="85000" lnSpcReduction="200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2016-17 – 13 191 558,49</a:t>
            </a:r>
          </a:p>
          <a:p>
            <a:r>
              <a:rPr lang="pl-PL" dirty="0">
                <a:solidFill>
                  <a:schemeClr val="bg1"/>
                </a:solidFill>
              </a:rPr>
              <a:t>2018 – 7 223 031,48</a:t>
            </a:r>
          </a:p>
          <a:p>
            <a:r>
              <a:rPr lang="pl-PL" dirty="0">
                <a:solidFill>
                  <a:schemeClr val="bg1"/>
                </a:solidFill>
              </a:rPr>
              <a:t>2019 – 8 801 173,73</a:t>
            </a:r>
          </a:p>
          <a:p>
            <a:r>
              <a:rPr lang="pl-PL" dirty="0">
                <a:solidFill>
                  <a:schemeClr val="bg1"/>
                </a:solidFill>
              </a:rPr>
              <a:t>2020 – 10 528 563,51</a:t>
            </a:r>
          </a:p>
          <a:p>
            <a:r>
              <a:rPr lang="pl-PL" dirty="0">
                <a:solidFill>
                  <a:schemeClr val="bg1"/>
                </a:solidFill>
              </a:rPr>
              <a:t>2021 – 10 550 770,59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4400" b="1" dirty="0">
                <a:solidFill>
                  <a:schemeClr val="bg1"/>
                </a:solidFill>
              </a:rPr>
              <a:t>Łączna kwota, która trafiła do rodzin                      z Gminy Sobolew to  - </a:t>
            </a:r>
            <a:r>
              <a:rPr lang="pl-PL" sz="6500" b="1" dirty="0">
                <a:solidFill>
                  <a:srgbClr val="FF0000"/>
                </a:solidFill>
              </a:rPr>
              <a:t>29 880 507,83 PLN</a:t>
            </a:r>
            <a:r>
              <a:rPr lang="pl-PL" sz="4400" b="1" dirty="0">
                <a:solidFill>
                  <a:schemeClr val="bg1"/>
                </a:solidFill>
              </a:rPr>
              <a:t>*</a:t>
            </a: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*łącznie z kosztami obsługi programu</a:t>
            </a:r>
          </a:p>
        </p:txBody>
      </p:sp>
    </p:spTree>
    <p:extLst>
      <p:ext uri="{BB962C8B-B14F-4D97-AF65-F5344CB8AC3E}">
        <p14:creationId xmlns:p14="http://schemas.microsoft.com/office/powerpoint/2010/main" val="20585137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167" y="27469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Sobolew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9553" y="1755438"/>
            <a:ext cx="11532894" cy="499146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bg1"/>
                </a:solidFill>
              </a:rPr>
              <a:t>W latach 2019-2023                                            do sobolewskich rodzin, firm i Samorządu Gminy w ramach różnych dotacji rządowych wpłynęła łączna kwota </a:t>
            </a:r>
          </a:p>
          <a:p>
            <a:pPr marL="0" indent="0" algn="ctr">
              <a:buNone/>
            </a:pPr>
            <a:r>
              <a:rPr lang="pl-PL" sz="7200" b="1" dirty="0">
                <a:solidFill>
                  <a:srgbClr val="FF0000"/>
                </a:solidFill>
              </a:rPr>
              <a:t>49 000 000,00 PLN* </a:t>
            </a:r>
          </a:p>
          <a:p>
            <a:pPr marL="0" indent="0" algn="ctr">
              <a:buNone/>
            </a:pPr>
            <a:endParaRPr lang="pl-PL" sz="7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sz="2000" i="1" dirty="0">
                <a:solidFill>
                  <a:schemeClr val="bg1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55240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EACC467-DECE-DE26-B7F1-2A2439D9A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71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  Gmina Trojanów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        2019-2023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pl-PL" sz="7500" b="1" dirty="0">
                <a:solidFill>
                  <a:prstClr val="white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pPr lvl="0"/>
            <a:endParaRPr lang="pl-PL" sz="1700" b="1" dirty="0">
              <a:solidFill>
                <a:prstClr val="white"/>
              </a:solidFill>
              <a:latin typeface="Bahnschrift" panose="020B0502040204020203" pitchFamily="34" charset="0"/>
            </a:endParaRPr>
          </a:p>
          <a:p>
            <a:pPr lvl="0"/>
            <a:r>
              <a:rPr lang="pl-PL" sz="2400" b="1" u="sng" dirty="0">
                <a:solidFill>
                  <a:prstClr val="white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pPr lvl="0"/>
            <a:r>
              <a:rPr lang="pl-PL" sz="2400" b="1" dirty="0" err="1">
                <a:solidFill>
                  <a:prstClr val="white"/>
                </a:solidFill>
              </a:rPr>
              <a:t>FDS</a:t>
            </a:r>
            <a:r>
              <a:rPr lang="pl-PL" sz="2400" b="1" dirty="0">
                <a:solidFill>
                  <a:prstClr val="white"/>
                </a:solidFill>
              </a:rPr>
              <a:t> – FUNDUSZ DRÓG SAMORZĄDOWYCH </a:t>
            </a:r>
          </a:p>
          <a:p>
            <a:pPr lvl="0"/>
            <a:r>
              <a:rPr lang="pl-PL" sz="2400" b="1" dirty="0" err="1">
                <a:solidFill>
                  <a:prstClr val="white"/>
                </a:solidFill>
              </a:rPr>
              <a:t>RFRD</a:t>
            </a:r>
            <a:r>
              <a:rPr lang="pl-PL" sz="2400" b="1" dirty="0">
                <a:solidFill>
                  <a:prstClr val="white"/>
                </a:solidFill>
              </a:rPr>
              <a:t> – RZĄDOWY FUNDUSZ ROZWOJU DRÓG </a:t>
            </a:r>
          </a:p>
          <a:p>
            <a:pPr lvl="0"/>
            <a:r>
              <a:rPr lang="pl-PL" sz="2400" b="1" dirty="0" err="1">
                <a:solidFill>
                  <a:prstClr val="white"/>
                </a:solidFill>
              </a:rPr>
              <a:t>RFIL</a:t>
            </a:r>
            <a:r>
              <a:rPr lang="pl-PL" sz="2400" b="1" dirty="0">
                <a:solidFill>
                  <a:prstClr val="white"/>
                </a:solidFill>
              </a:rPr>
              <a:t> – RZĄDOWY FUNDUSZ INWESTYCJI LOKALNYCH </a:t>
            </a:r>
          </a:p>
          <a:p>
            <a:pPr lvl="0"/>
            <a:r>
              <a:rPr lang="pl-PL" sz="2400" b="1" dirty="0" err="1">
                <a:solidFill>
                  <a:prstClr val="white"/>
                </a:solidFill>
              </a:rPr>
              <a:t>PŁ</a:t>
            </a:r>
            <a:r>
              <a:rPr lang="pl-PL" sz="2400" b="1" dirty="0">
                <a:solidFill>
                  <a:prstClr val="white"/>
                </a:solidFill>
              </a:rPr>
              <a:t> – POLSKI ŁAD </a:t>
            </a:r>
          </a:p>
          <a:p>
            <a:pPr lvl="0"/>
            <a:r>
              <a:rPr lang="pl-PL" sz="2400" b="1" dirty="0" err="1">
                <a:solidFill>
                  <a:prstClr val="white"/>
                </a:solidFill>
              </a:rPr>
              <a:t>PŁ</a:t>
            </a:r>
            <a:r>
              <a:rPr lang="pl-PL" sz="2400" b="1" dirty="0">
                <a:solidFill>
                  <a:prstClr val="white"/>
                </a:solidFill>
              </a:rPr>
              <a:t> – PGR – POLSKI ŁAD KOMPONENT DLA MIEJSCOWOŚCI POPEGEEROWSKICH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9075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prstClr val="white"/>
                </a:solidFill>
              </a:rPr>
              <a:t>  Gmina Trojanów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65513"/>
            <a:ext cx="10515600" cy="5192485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Przebudowa drogi gminnej nr 131220W w miejscowości Kruszyna - 192 246,00 zł (</a:t>
            </a:r>
            <a:r>
              <a:rPr lang="pl-PL" sz="2000" b="1" dirty="0" err="1">
                <a:solidFill>
                  <a:prstClr val="white"/>
                </a:solidFill>
              </a:rPr>
              <a:t>FDS</a:t>
            </a:r>
            <a:r>
              <a:rPr lang="pl-PL" sz="2000" b="1" dirty="0">
                <a:solidFill>
                  <a:prstClr val="white"/>
                </a:solidFill>
              </a:rPr>
              <a:t>)</a:t>
            </a: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Przebudowa drogi gminnej nr 131213W w miejscowości Więcków – 238 484,00 zł (</a:t>
            </a:r>
            <a:r>
              <a:rPr lang="pl-PL" sz="2000" b="1" dirty="0" err="1">
                <a:solidFill>
                  <a:prstClr val="white"/>
                </a:solidFill>
              </a:rPr>
              <a:t>FDS</a:t>
            </a:r>
            <a:r>
              <a:rPr lang="pl-PL" sz="2000" b="1" dirty="0">
                <a:solidFill>
                  <a:prstClr val="white"/>
                </a:solidFill>
              </a:rPr>
              <a:t>)</a:t>
            </a: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Przebudowa drogi gminnej nr 131217W w miejscowości Kozice – 574 524,79 zł (</a:t>
            </a:r>
            <a:r>
              <a:rPr lang="pl-PL" sz="2000" b="1" dirty="0" err="1">
                <a:solidFill>
                  <a:prstClr val="white"/>
                </a:solidFill>
              </a:rPr>
              <a:t>FDS</a:t>
            </a:r>
            <a:r>
              <a:rPr lang="pl-PL" sz="2000" b="1" dirty="0">
                <a:solidFill>
                  <a:prstClr val="white"/>
                </a:solidFill>
              </a:rPr>
              <a:t>)</a:t>
            </a: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Przebudowa drogi gminnej nr 131222W w km od 0+800 do km 1+479 w miejscowości Dębówka i w km 1+890 do km 2+870 w miejscowości Prandocin i Damianów - 901 649,84 zł (</a:t>
            </a:r>
            <a:r>
              <a:rPr lang="pl-PL" sz="2000" b="1" dirty="0" err="1">
                <a:solidFill>
                  <a:prstClr val="white"/>
                </a:solidFill>
              </a:rPr>
              <a:t>RFRD</a:t>
            </a:r>
            <a:r>
              <a:rPr lang="pl-PL" sz="2000" b="1" dirty="0">
                <a:solidFill>
                  <a:prstClr val="white"/>
                </a:solidFill>
              </a:rPr>
              <a:t>)</a:t>
            </a:r>
            <a:endParaRPr lang="pl-PL" sz="2000" dirty="0">
              <a:solidFill>
                <a:prstClr val="white"/>
              </a:solidFill>
            </a:endParaRP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</a:t>
            </a:r>
            <a:r>
              <a:rPr lang="pl-PL" sz="2000" b="1" dirty="0">
                <a:solidFill>
                  <a:schemeClr val="bg1"/>
                </a:solidFill>
              </a:rPr>
              <a:t>Przebudowa drogi gminnej w km od 9+440 do km 10+220 w miejscowości Kruszyna</a:t>
            </a:r>
            <a:r>
              <a:rPr lang="pl-PL" sz="2000" b="1" dirty="0">
                <a:solidFill>
                  <a:prstClr val="white"/>
                </a:solidFill>
              </a:rPr>
              <a:t> – 319 092,29 zł (</a:t>
            </a:r>
            <a:r>
              <a:rPr lang="pl-PL" sz="2000" b="1" dirty="0" err="1">
                <a:solidFill>
                  <a:prstClr val="white"/>
                </a:solidFill>
              </a:rPr>
              <a:t>RFRD</a:t>
            </a:r>
            <a:r>
              <a:rPr lang="pl-PL" sz="2000" b="1" dirty="0">
                <a:solidFill>
                  <a:prstClr val="white"/>
                </a:solidFill>
              </a:rPr>
              <a:t>)</a:t>
            </a:r>
            <a:endParaRPr lang="pl-PL" sz="2000" dirty="0">
              <a:solidFill>
                <a:prstClr val="white"/>
              </a:solidFill>
            </a:endParaRP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Przebudowa drogi gminnej nr 131222W w km od 0+800 do km 1+479 w miejscowości Dębówka i w km 1+890 do km 2+870 w miejscowości Prandocin i Damianów -300 00,00 zł (</a:t>
            </a:r>
            <a:r>
              <a:rPr lang="pl-PL" sz="2000" b="1" dirty="0" err="1">
                <a:solidFill>
                  <a:prstClr val="white"/>
                </a:solidFill>
              </a:rPr>
              <a:t>RFIL</a:t>
            </a:r>
            <a:r>
              <a:rPr lang="pl-PL" sz="2000" b="1" dirty="0">
                <a:solidFill>
                  <a:prstClr val="white"/>
                </a:solidFill>
              </a:rPr>
              <a:t>)</a:t>
            </a:r>
            <a:endParaRPr lang="pl-PL" sz="2000" dirty="0">
              <a:solidFill>
                <a:prstClr val="white"/>
              </a:solidFill>
            </a:endParaRP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Przebudowa drogi gminnej nr 131222W w miejscowości Damianów - 300 00,00 zł (</a:t>
            </a:r>
            <a:r>
              <a:rPr lang="pl-PL" sz="2000" b="1" dirty="0" err="1">
                <a:solidFill>
                  <a:prstClr val="white"/>
                </a:solidFill>
              </a:rPr>
              <a:t>RFIL</a:t>
            </a:r>
            <a:r>
              <a:rPr lang="pl-PL" sz="2000" b="1" dirty="0">
                <a:solidFill>
                  <a:prstClr val="white"/>
                </a:solidFill>
              </a:rPr>
              <a:t>)</a:t>
            </a:r>
            <a:endParaRPr lang="pl-PL" sz="2000" dirty="0">
              <a:solidFill>
                <a:prstClr val="white"/>
              </a:solidFill>
            </a:endParaRP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Przebudowa drogi gminnej nr 131201W w miejscowości Prandocin – 240 198,00 zł (</a:t>
            </a:r>
            <a:r>
              <a:rPr lang="pl-PL" sz="2000" b="1" dirty="0" err="1">
                <a:solidFill>
                  <a:prstClr val="white"/>
                </a:solidFill>
              </a:rPr>
              <a:t>RFIL</a:t>
            </a:r>
            <a:r>
              <a:rPr lang="pl-PL" sz="2000" b="1" dirty="0">
                <a:solidFill>
                  <a:prstClr val="white"/>
                </a:solidFill>
              </a:rPr>
              <a:t>) </a:t>
            </a: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Budowa przedszkola w Trojanowie – 3 200 000,00 (</a:t>
            </a:r>
            <a:r>
              <a:rPr lang="pl-PL" sz="2000" b="1" dirty="0" err="1">
                <a:solidFill>
                  <a:prstClr val="white"/>
                </a:solidFill>
              </a:rPr>
              <a:t>RFIL</a:t>
            </a:r>
            <a:r>
              <a:rPr lang="pl-PL" sz="2000" b="1" dirty="0">
                <a:solidFill>
                  <a:prstClr val="white"/>
                </a:solidFill>
              </a:rPr>
              <a:t>) </a:t>
            </a: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</a:t>
            </a:r>
            <a:r>
              <a:rPr lang="pl-PL" sz="2000" b="1" dirty="0">
                <a:solidFill>
                  <a:schemeClr val="bg1"/>
                </a:solidFill>
                <a:ea typeface="Times New Roman"/>
              </a:rPr>
              <a:t>Modernizacja infrastruktury drogowej na terenie Gminy Trojanów </a:t>
            </a:r>
            <a:r>
              <a:rPr lang="pl-PL" sz="2000" b="1" dirty="0">
                <a:solidFill>
                  <a:prstClr val="white"/>
                </a:solidFill>
              </a:rPr>
              <a:t>– </a:t>
            </a:r>
            <a:r>
              <a:rPr lang="pl-PL" sz="2000" b="1" dirty="0">
                <a:solidFill>
                  <a:schemeClr val="bg1"/>
                </a:solidFill>
              </a:rPr>
              <a:t>2 097 059,53 zł </a:t>
            </a:r>
            <a:r>
              <a:rPr lang="pl-PL" sz="2000" b="1" dirty="0">
                <a:solidFill>
                  <a:prstClr val="white"/>
                </a:solidFill>
              </a:rPr>
              <a:t>(</a:t>
            </a:r>
            <a:r>
              <a:rPr lang="pl-PL" sz="2000" b="1" dirty="0" err="1">
                <a:solidFill>
                  <a:prstClr val="white"/>
                </a:solidFill>
              </a:rPr>
              <a:t>PŁ</a:t>
            </a:r>
            <a:r>
              <a:rPr lang="pl-PL" sz="2000" b="1" dirty="0">
                <a:solidFill>
                  <a:prstClr val="white"/>
                </a:solidFill>
              </a:rPr>
              <a:t>) </a:t>
            </a: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Głęboka termomodernizacja budynku Urzędu Gminy w Trojanowie - 2 375 000,00 zł (</a:t>
            </a:r>
            <a:r>
              <a:rPr lang="pl-PL" sz="2000" b="1" dirty="0" err="1">
                <a:solidFill>
                  <a:prstClr val="white"/>
                </a:solidFill>
              </a:rPr>
              <a:t>PŁ</a:t>
            </a:r>
            <a:r>
              <a:rPr lang="pl-PL" sz="2000" b="1" dirty="0">
                <a:solidFill>
                  <a:prstClr val="white"/>
                </a:solidFill>
              </a:rPr>
              <a:t>) </a:t>
            </a:r>
          </a:p>
          <a:p>
            <a:r>
              <a:rPr lang="pl-PL" sz="2000" b="1" dirty="0">
                <a:solidFill>
                  <a:schemeClr val="bg1"/>
                </a:solidFill>
              </a:rPr>
              <a:t>Trojanów </a:t>
            </a:r>
            <a:r>
              <a:rPr lang="pl-PL" sz="2000" b="1" dirty="0">
                <a:solidFill>
                  <a:prstClr val="white"/>
                </a:solidFill>
              </a:rPr>
              <a:t>–</a:t>
            </a:r>
            <a:r>
              <a:rPr lang="pl-PL" sz="2000" b="1" dirty="0">
                <a:solidFill>
                  <a:schemeClr val="bg1"/>
                </a:solidFill>
              </a:rPr>
              <a:t> Modernizacja infrastruktury wodnej w miejscowości </a:t>
            </a:r>
            <a:r>
              <a:rPr lang="pl-PL" sz="2000" b="1" dirty="0" err="1">
                <a:solidFill>
                  <a:schemeClr val="bg1"/>
                </a:solidFill>
              </a:rPr>
              <a:t>Podebłocie</a:t>
            </a:r>
            <a:r>
              <a:rPr lang="pl-PL" sz="2000" b="1" dirty="0">
                <a:solidFill>
                  <a:schemeClr val="bg1"/>
                </a:solidFill>
              </a:rPr>
              <a:t>, Wola Korycka Dolna i Kruszyna – 5 890 000,00 zł (</a:t>
            </a:r>
            <a:r>
              <a:rPr lang="pl-PL" sz="2000" b="1" dirty="0" err="1">
                <a:solidFill>
                  <a:schemeClr val="bg1"/>
                </a:solidFill>
              </a:rPr>
              <a:t>PŁ</a:t>
            </a:r>
            <a:r>
              <a:rPr lang="pl-PL" sz="2000" b="1" dirty="0">
                <a:solidFill>
                  <a:schemeClr val="bg1"/>
                </a:solidFill>
              </a:rPr>
              <a:t>)</a:t>
            </a: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Modernizacja infrastruktury drogowej na terenie Gminy </a:t>
            </a:r>
            <a:r>
              <a:rPr lang="pl-PL" sz="2000" b="1">
                <a:solidFill>
                  <a:prstClr val="white"/>
                </a:solidFill>
              </a:rPr>
              <a:t>Trojanów – 5 704 359,97 </a:t>
            </a:r>
            <a:r>
              <a:rPr lang="pl-PL" sz="2000" b="1" dirty="0">
                <a:solidFill>
                  <a:prstClr val="white"/>
                </a:solidFill>
              </a:rPr>
              <a:t>zł (</a:t>
            </a:r>
            <a:r>
              <a:rPr lang="pl-PL" sz="2000" b="1" dirty="0" err="1">
                <a:solidFill>
                  <a:prstClr val="white"/>
                </a:solidFill>
              </a:rPr>
              <a:t>PŁ</a:t>
            </a:r>
            <a:r>
              <a:rPr lang="pl-PL" sz="2000" b="1" dirty="0">
                <a:solidFill>
                  <a:prstClr val="white"/>
                </a:solidFill>
              </a:rPr>
              <a:t> II)</a:t>
            </a: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Poprawa efektywności energetycznej budynków i instalacji publicznych w miejscowościach Korytnica i Jabłonowiec – 3 325 000,00 zł (</a:t>
            </a:r>
            <a:r>
              <a:rPr lang="pl-PL" sz="2000" b="1" dirty="0" err="1">
                <a:solidFill>
                  <a:prstClr val="white"/>
                </a:solidFill>
              </a:rPr>
              <a:t>PŁ</a:t>
            </a:r>
            <a:r>
              <a:rPr lang="pl-PL" sz="2000" b="1" dirty="0">
                <a:solidFill>
                  <a:prstClr val="white"/>
                </a:solidFill>
              </a:rPr>
              <a:t> II)</a:t>
            </a:r>
          </a:p>
          <a:p>
            <a:pPr lvl="0" algn="just"/>
            <a:r>
              <a:rPr lang="pl-PL" sz="2000" b="1" dirty="0">
                <a:solidFill>
                  <a:prstClr val="white"/>
                </a:solidFill>
              </a:rPr>
              <a:t>Trojanów – Modernizacja budynku Szkoły Podstawowej w </a:t>
            </a:r>
            <a:r>
              <a:rPr lang="pl-PL" sz="2000" b="1" dirty="0" err="1">
                <a:solidFill>
                  <a:prstClr val="white"/>
                </a:solidFill>
              </a:rPr>
              <a:t>Podebłociu</a:t>
            </a:r>
            <a:r>
              <a:rPr lang="pl-PL" sz="2000" b="1" dirty="0">
                <a:solidFill>
                  <a:prstClr val="white"/>
                </a:solidFill>
              </a:rPr>
              <a:t> – 343 000,00 zł (</a:t>
            </a:r>
            <a:r>
              <a:rPr lang="pl-PL" sz="2000" b="1" dirty="0" err="1">
                <a:solidFill>
                  <a:prstClr val="white"/>
                </a:solidFill>
              </a:rPr>
              <a:t>PŁ</a:t>
            </a:r>
            <a:r>
              <a:rPr lang="pl-PL" sz="2000" b="1" dirty="0">
                <a:solidFill>
                  <a:prstClr val="white"/>
                </a:solidFill>
              </a:rPr>
              <a:t> PGR)</a:t>
            </a:r>
          </a:p>
        </p:txBody>
      </p:sp>
    </p:spTree>
    <p:extLst>
      <p:ext uri="{BB962C8B-B14F-4D97-AF65-F5344CB8AC3E}">
        <p14:creationId xmlns:p14="http://schemas.microsoft.com/office/powerpoint/2010/main" val="26794215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5943" y="365125"/>
            <a:ext cx="11157857" cy="1325563"/>
          </a:xfrm>
        </p:spPr>
        <p:txBody>
          <a:bodyPr>
            <a:normAutofit/>
          </a:bodyPr>
          <a:lstStyle/>
          <a:p>
            <a:r>
              <a:rPr lang="pl-PL" sz="4200" dirty="0">
                <a:solidFill>
                  <a:prstClr val="white"/>
                </a:solidFill>
              </a:rPr>
              <a:t>Trojanów – Rodzina 500+</a:t>
            </a:r>
            <a:endParaRPr lang="pl-PL" sz="4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pl-PL" sz="2600" dirty="0">
                <a:solidFill>
                  <a:prstClr val="white"/>
                </a:solidFill>
              </a:rPr>
              <a:t>2016-17 – 11 116 205,73</a:t>
            </a:r>
          </a:p>
          <a:p>
            <a:pPr lvl="0"/>
            <a:r>
              <a:rPr lang="pl-PL" sz="2600" dirty="0">
                <a:solidFill>
                  <a:prstClr val="white"/>
                </a:solidFill>
              </a:rPr>
              <a:t>2018 – 5 938 414,13</a:t>
            </a:r>
          </a:p>
          <a:p>
            <a:pPr lvl="0"/>
            <a:r>
              <a:rPr lang="pl-PL" sz="2600" dirty="0">
                <a:solidFill>
                  <a:prstClr val="white"/>
                </a:solidFill>
              </a:rPr>
              <a:t>2019 – 7 154 000,00</a:t>
            </a:r>
          </a:p>
          <a:p>
            <a:pPr lvl="0"/>
            <a:r>
              <a:rPr lang="pl-PL" sz="2600" dirty="0">
                <a:solidFill>
                  <a:prstClr val="white"/>
                </a:solidFill>
              </a:rPr>
              <a:t>2020 – 8 597 100,00</a:t>
            </a:r>
          </a:p>
          <a:p>
            <a:pPr lvl="0"/>
            <a:r>
              <a:rPr lang="pl-PL" sz="2600" dirty="0">
                <a:solidFill>
                  <a:prstClr val="white"/>
                </a:solidFill>
              </a:rPr>
              <a:t>2021 – 8 450 811,00</a:t>
            </a:r>
          </a:p>
          <a:p>
            <a:pPr lvl="0"/>
            <a:r>
              <a:rPr lang="pl-PL" sz="2600" dirty="0">
                <a:solidFill>
                  <a:prstClr val="white"/>
                </a:solidFill>
              </a:rPr>
              <a:t>2022 – 3 462 206,00</a:t>
            </a:r>
          </a:p>
          <a:p>
            <a:pPr lvl="0"/>
            <a:endParaRPr lang="pl-PL" sz="2600" dirty="0">
              <a:solidFill>
                <a:prstClr val="white"/>
              </a:solidFill>
            </a:endParaRPr>
          </a:p>
          <a:p>
            <a:pPr lvl="0"/>
            <a:r>
              <a:rPr lang="pl-PL" sz="4100" b="1" dirty="0">
                <a:solidFill>
                  <a:prstClr val="white"/>
                </a:solidFill>
              </a:rPr>
              <a:t>Łączna kwota, która trafiła do rodzin                                                 z Gminy Trojanów to  - </a:t>
            </a:r>
            <a:r>
              <a:rPr lang="pl-PL" sz="6000" b="1" dirty="0">
                <a:solidFill>
                  <a:srgbClr val="FF0000"/>
                </a:solidFill>
              </a:rPr>
              <a:t>44 718 736,86 zł</a:t>
            </a:r>
            <a:r>
              <a:rPr lang="pl-PL" sz="4100" b="1" dirty="0">
                <a:solidFill>
                  <a:prstClr val="white"/>
                </a:solidFill>
              </a:rPr>
              <a:t>*</a:t>
            </a:r>
          </a:p>
          <a:p>
            <a:pPr marL="0" lvl="0" indent="0">
              <a:buNone/>
            </a:pPr>
            <a:endParaRPr lang="pl-PL" sz="4100" b="1" dirty="0">
              <a:solidFill>
                <a:prstClr val="white"/>
              </a:solidFill>
            </a:endParaRPr>
          </a:p>
          <a:p>
            <a:pPr marL="0" lvl="0" indent="0">
              <a:buNone/>
            </a:pPr>
            <a:r>
              <a:rPr lang="pl-PL" sz="1500" b="1" dirty="0">
                <a:solidFill>
                  <a:prstClr val="white"/>
                </a:solidFill>
              </a:rPr>
              <a:t>*łącznie z kosztami obsługi programu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058209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prstClr val="white"/>
                </a:solidFill>
              </a:rPr>
              <a:t>Gmina Trojanów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5100" dirty="0">
                <a:solidFill>
                  <a:prstClr val="white"/>
                </a:solidFill>
              </a:rPr>
              <a:t>W latach 2019-2023                                            do trojanowskich rodzin i Samorządu Gminy w ramach różnych dotacji rządowych wpłynęła łączna kwota</a:t>
            </a:r>
          </a:p>
          <a:p>
            <a:pPr marL="0" lvl="0" indent="0" algn="ctr">
              <a:buNone/>
            </a:pPr>
            <a:r>
              <a:rPr lang="pl-PL" sz="6100" b="1" dirty="0">
                <a:solidFill>
                  <a:srgbClr val="FF0000"/>
                </a:solidFill>
              </a:rPr>
              <a:t>57 350 491,31 </a:t>
            </a:r>
          </a:p>
          <a:p>
            <a:pPr marL="0" lvl="0" indent="0" algn="ctr">
              <a:buNone/>
            </a:pPr>
            <a:endParaRPr lang="pl-PL" sz="6100" b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2797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781" y="334980"/>
            <a:ext cx="6607630" cy="1325563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Inwestycje powiatowe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5781" y="1837313"/>
            <a:ext cx="11692095" cy="4685707"/>
          </a:xfrm>
        </p:spPr>
        <p:txBody>
          <a:bodyPr>
            <a:noAutofit/>
          </a:bodyPr>
          <a:lstStyle/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Przebudowa drogi powiatowej Nr 1354W (Paprotnia) – gr. woj. – Mościska – Wola Życka – Kozice – Trojanów – 2 757 153,68  (FDS – 1 378 576,00) 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Przebudowa drogi powiatowej Nr 1328W Garwolin – Reducin – Samorządki – Żelechów w km 0+520 – 3+035 – 2 059 498,47 (FDS 1 029 749) 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P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rzebudowa drogi powiatowej Nr 1329W Górzno – do drogi nr 17 w km 0+484 – 1+414 </a:t>
            </a:r>
            <a:r>
              <a:rPr lang="pl-PL" sz="2000" b="1" dirty="0">
                <a:solidFill>
                  <a:schemeClr val="bg1"/>
                </a:solidFill>
              </a:rPr>
              <a:t>– 1 599 829,14 (FDS 1 119 880,39) 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Przebudowa drogi powiatowej Nr 1330W </a:t>
            </a:r>
            <a:r>
              <a:rPr lang="pl-PL" sz="2000" b="1" dirty="0">
                <a:solidFill>
                  <a:schemeClr val="bg1"/>
                </a:solidFill>
              </a:rPr>
              <a:t>Garwolin – Oziemkówka – Miastków Kościelny – Zwola Poduchowna – Żelechów – Dudki – Trojanów w km 25+467 – 26+054 i w km 27+053 – 27+234 – 1 248 074,48 (FDS 998 459,00)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Przebudowa drogi powiatowej Nr 1330W Garwolin – Oziemkówka – Miastków Kościelny – Zwola Poduchowna – Żelechów – Dudki – Trojanów w km 37+502 – 41+552 – 4 556 817,35 (FDS 3 189 772,14)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Odbudowa mostu w ciągu drogi powiatowej nr 1360W Trojanów – Piotrówek – </a:t>
            </a:r>
            <a:r>
              <a:rPr lang="pl-PL" sz="2000" b="1" dirty="0" err="1">
                <a:solidFill>
                  <a:schemeClr val="bg1"/>
                </a:solidFill>
              </a:rPr>
              <a:t>Podebłocie</a:t>
            </a:r>
            <a:r>
              <a:rPr lang="pl-PL" sz="2000" b="1" dirty="0">
                <a:solidFill>
                  <a:schemeClr val="bg1"/>
                </a:solidFill>
              </a:rPr>
              <a:t> – gr. woj. dz. </a:t>
            </a:r>
            <a:r>
              <a:rPr lang="pl-PL" sz="2000" b="1" dirty="0" err="1">
                <a:solidFill>
                  <a:schemeClr val="bg1"/>
                </a:solidFill>
              </a:rPr>
              <a:t>ewid</a:t>
            </a:r>
            <a:r>
              <a:rPr lang="pl-PL" sz="2000" b="1" dirty="0">
                <a:solidFill>
                  <a:schemeClr val="bg1"/>
                </a:solidFill>
              </a:rPr>
              <a:t>. nr 1170 w m. Trojanów w km 2+230 – 1 370 220,00 (BP 875 295,00)</a:t>
            </a:r>
          </a:p>
          <a:p>
            <a:endParaRPr lang="pl-PL" sz="2000" b="1" dirty="0">
              <a:solidFill>
                <a:schemeClr val="bg1"/>
              </a:solidFill>
            </a:endParaRPr>
          </a:p>
          <a:p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29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1FD6262-F28F-B69C-BEA2-4FD603F75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61" y="-60638"/>
            <a:ext cx="12298261" cy="691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564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6677-D5DE-4F24-AAD1-DC830D6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247679"/>
            <a:ext cx="5741565" cy="1325563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GMINA WILGA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2019-2023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0078B8-3848-46F5-925A-1E8C996C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GRÓG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</p:txBody>
      </p:sp>
    </p:spTree>
    <p:extLst>
      <p:ext uri="{BB962C8B-B14F-4D97-AF65-F5344CB8AC3E}">
        <p14:creationId xmlns:p14="http://schemas.microsoft.com/office/powerpoint/2010/main" val="3648007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167" y="27469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Wilga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2320" y="1866534"/>
            <a:ext cx="11244106" cy="499146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b="1" dirty="0">
                <a:solidFill>
                  <a:schemeClr val="bg1"/>
                </a:solidFill>
              </a:rPr>
              <a:t>Wilga – Modernizacja oświetlenia ulicznego na terenie gminy Wilga - 250 000,00,00 zł (RFIL)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Wilga – Przebudowa drogi gminnej nr 131306W w miejscowości Wicie o długości 0,960 km –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250 000,00 (RFIL)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Wilga – Poprawa bezpieczeństwa ruchu drogowego w obszarze oddziaływania 1 przejścia dla pieszych w Wildze na ul. Adama Mickiewicza – 132 000,00 zł (RFRD)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Wilga – Remont drogi gminnej ul. Wojska Polskiego w miejscowości Wilga na długości 476 m – 234 677,00 (RFRD)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Wilga – Przebudowa dróg na terenie gminy Wilga – 4 499 479,00 (PŁ)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Wilga – Rozbudowa infrastruktury sportowej przy Publicznej Szkole Podstawowej im, Adama Mickiewicza w Wildze – 5 040 000,00 (PŁ)</a:t>
            </a:r>
          </a:p>
          <a:p>
            <a:pPr algn="l"/>
            <a:r>
              <a:rPr lang="pl-PL" b="1" dirty="0">
                <a:solidFill>
                  <a:schemeClr val="bg1"/>
                </a:solidFill>
              </a:rPr>
              <a:t>Wilga - </a:t>
            </a:r>
            <a:r>
              <a:rPr lang="pl-PL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Modernizacja dróg na terenie gminy Wilga polegająca na przebudowie lub</a:t>
            </a:r>
          </a:p>
          <a:p>
            <a:pPr marL="0" indent="0" algn="l">
              <a:buNone/>
            </a:pPr>
            <a:r>
              <a:rPr lang="pl-PL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   wymianie nawierzchni – 5 035 000,00 zł (PŁ)</a:t>
            </a:r>
          </a:p>
          <a:p>
            <a:pPr algn="l"/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Wilga - </a:t>
            </a:r>
            <a:r>
              <a:rPr lang="pl-PL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Termomodernizacja budynków użyteczności publicznej w Gminie Wilga – 3 150 000,00 (PŁ)</a:t>
            </a:r>
          </a:p>
          <a:p>
            <a:pPr algn="l"/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382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9" y="214123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WILGA – Rodzina 500+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3564"/>
          </a:xfrm>
        </p:spPr>
        <p:txBody>
          <a:bodyPr>
            <a:normAutofit fontScale="85000" lnSpcReduction="200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2016-17 – 7 497 775,00</a:t>
            </a:r>
          </a:p>
          <a:p>
            <a:r>
              <a:rPr lang="pl-PL" dirty="0">
                <a:solidFill>
                  <a:schemeClr val="bg1"/>
                </a:solidFill>
              </a:rPr>
              <a:t>2018 – 4 112 360,00</a:t>
            </a:r>
          </a:p>
          <a:p>
            <a:r>
              <a:rPr lang="pl-PL" dirty="0">
                <a:solidFill>
                  <a:schemeClr val="bg1"/>
                </a:solidFill>
              </a:rPr>
              <a:t>2019 – 4 944 936,00 </a:t>
            </a:r>
          </a:p>
          <a:p>
            <a:r>
              <a:rPr lang="pl-PL" dirty="0">
                <a:solidFill>
                  <a:schemeClr val="bg1"/>
                </a:solidFill>
              </a:rPr>
              <a:t>2020 – 5 869 778,00</a:t>
            </a:r>
          </a:p>
          <a:p>
            <a:r>
              <a:rPr lang="pl-PL" dirty="0">
                <a:solidFill>
                  <a:schemeClr val="bg1"/>
                </a:solidFill>
              </a:rPr>
              <a:t>2021 – 5 924 229,00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4400" b="1" dirty="0">
                <a:solidFill>
                  <a:schemeClr val="bg1"/>
                </a:solidFill>
              </a:rPr>
              <a:t>Łączna kwota, która trafiła do rodzin                      </a:t>
            </a:r>
            <a:br>
              <a:rPr lang="pl-PL" sz="4400" b="1" dirty="0">
                <a:solidFill>
                  <a:schemeClr val="bg1"/>
                </a:solidFill>
              </a:rPr>
            </a:br>
            <a:r>
              <a:rPr lang="pl-PL" sz="4400" b="1" dirty="0">
                <a:solidFill>
                  <a:schemeClr val="bg1"/>
                </a:solidFill>
              </a:rPr>
              <a:t>z Wilgi  to  - </a:t>
            </a:r>
            <a:r>
              <a:rPr lang="pl-PL" sz="6500" b="1" dirty="0">
                <a:solidFill>
                  <a:srgbClr val="FF0000"/>
                </a:solidFill>
              </a:rPr>
              <a:t>28 349 078,00</a:t>
            </a:r>
            <a:r>
              <a:rPr lang="pl-PL" sz="4400" b="1" dirty="0">
                <a:solidFill>
                  <a:schemeClr val="bg1"/>
                </a:solidFill>
              </a:rPr>
              <a:t>*</a:t>
            </a: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*łącznie z kosztami obsługi programu</a:t>
            </a:r>
          </a:p>
        </p:txBody>
      </p:sp>
    </p:spTree>
    <p:extLst>
      <p:ext uri="{BB962C8B-B14F-4D97-AF65-F5344CB8AC3E}">
        <p14:creationId xmlns:p14="http://schemas.microsoft.com/office/powerpoint/2010/main" val="2486141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167" y="27469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Wilga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9553" y="1755438"/>
            <a:ext cx="11532894" cy="49914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bg1"/>
                </a:solidFill>
              </a:rPr>
              <a:t>W latach 2019-2023                                            do rodzin, firm i Samorządu Gminy w ramach różnych dotacji rządowych wpłynęła łączna kwota</a:t>
            </a:r>
          </a:p>
          <a:p>
            <a:pPr marL="0" indent="0" algn="ctr">
              <a:buNone/>
            </a:pPr>
            <a:r>
              <a:rPr lang="pl-PL" sz="7200" b="1" dirty="0">
                <a:solidFill>
                  <a:srgbClr val="FF0000"/>
                </a:solidFill>
              </a:rPr>
              <a:t>46 940 234,00</a:t>
            </a:r>
          </a:p>
          <a:p>
            <a:pPr marL="0" indent="0" algn="ctr">
              <a:buNone/>
            </a:pPr>
            <a:endParaRPr lang="pl-PL" sz="7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276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470CBB1-FE43-03D0-FA47-F002E4F71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2312" cy="69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840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6677-D5DE-4F24-AAD1-DC830D6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247679"/>
            <a:ext cx="5741565" cy="1325563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Gmina Maciejowice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2019-2023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0078B8-3848-46F5-925A-1E8C996C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GRÓG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PGR – POLSKI ŁAD KOMPONENT DLA MIEJSCOWOŚCI POPPGROWSKICH 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35948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5879" y="27469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Maciejowice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396" y="1825625"/>
            <a:ext cx="11224404" cy="4351338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07000"/>
              </a:lnSpc>
            </a:pPr>
            <a:r>
              <a:rPr lang="pl-PL" sz="2200" b="1" dirty="0">
                <a:solidFill>
                  <a:schemeClr val="bg1"/>
                </a:solidFill>
              </a:rPr>
              <a:t>Przebudowa dróg gminnych w miejscowościach: Maciejowice (ul. Łaskarzewska; ul.  por.  Eugeniusza Goliszewskiego) i Samogoszcz droga nr  130702W - 752 385,00 zł (FDS)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l-PL" sz="2200" b="1" dirty="0">
                <a:solidFill>
                  <a:schemeClr val="bg1"/>
                </a:solidFill>
              </a:rPr>
              <a:t>Przebudowa dróg wewnętrznych w miejscowości: Kochów i drogi gminnej w miejscowości Leonów- 438 335,00 zł (FDS)</a:t>
            </a:r>
          </a:p>
          <a:p>
            <a:pPr>
              <a:lnSpc>
                <a:spcPct val="107000"/>
              </a:lnSpc>
            </a:pPr>
            <a:r>
              <a:rPr lang="pl-PL" sz="2200" b="1" dirty="0">
                <a:solidFill>
                  <a:schemeClr val="bg1"/>
                </a:solidFill>
              </a:rPr>
              <a:t>Przebudowa dróg wewnętrznych w miejscowości Oblin oraz drogi gminnej w miejscowości Maciejowice: ul. Ogrodowa - 259 358,28 zł (FDS)</a:t>
            </a:r>
          </a:p>
          <a:p>
            <a:pPr>
              <a:lnSpc>
                <a:spcPct val="107000"/>
              </a:lnSpc>
            </a:pPr>
            <a:r>
              <a:rPr lang="pl-PL" sz="2200" b="1" dirty="0">
                <a:solidFill>
                  <a:schemeClr val="bg1"/>
                </a:solidFill>
              </a:rPr>
              <a:t>Przebudowa dróg gminnych w miejscowości Maciejowice: ul. Sportowa; ul. Spacerowa; ul. Rotmistrza Edmunda Cichego - 751 747,16 zł (FDS)</a:t>
            </a:r>
          </a:p>
          <a:p>
            <a:pPr>
              <a:lnSpc>
                <a:spcPct val="107000"/>
              </a:lnSpc>
            </a:pPr>
            <a:r>
              <a:rPr lang="pl-PL" sz="2200" b="1" dirty="0">
                <a:solidFill>
                  <a:schemeClr val="bg1"/>
                </a:solidFill>
              </a:rPr>
              <a:t>Przebudowa ulicy Kochowskiej w miejscowościach Maciejowice i Kochów - 1 409 116,40 zł (RFRD)</a:t>
            </a:r>
          </a:p>
          <a:p>
            <a:pPr>
              <a:lnSpc>
                <a:spcPct val="107000"/>
              </a:lnSpc>
            </a:pPr>
            <a:r>
              <a:rPr lang="pl-PL" sz="2200" b="1" dirty="0">
                <a:solidFill>
                  <a:schemeClr val="bg1"/>
                </a:solidFill>
              </a:rPr>
              <a:t>Przebudowa dróg gminnych w miejscowościach Oronne na długości 995 </a:t>
            </a:r>
            <a:r>
              <a:rPr lang="pl-PL" sz="2200" b="1" dirty="0" err="1">
                <a:solidFill>
                  <a:schemeClr val="bg1"/>
                </a:solidFill>
              </a:rPr>
              <a:t>mb</a:t>
            </a:r>
            <a:r>
              <a:rPr lang="pl-PL" sz="2200" b="1" dirty="0">
                <a:solidFill>
                  <a:schemeClr val="bg1"/>
                </a:solidFill>
              </a:rPr>
              <a:t> oraz Kobylnica na długości 884 </a:t>
            </a:r>
            <a:r>
              <a:rPr lang="pl-PL" sz="2200" b="1" dirty="0" err="1">
                <a:solidFill>
                  <a:schemeClr val="bg1"/>
                </a:solidFill>
              </a:rPr>
              <a:t>mb</a:t>
            </a:r>
            <a:r>
              <a:rPr lang="pl-PL" sz="2200" b="1" dirty="0">
                <a:solidFill>
                  <a:schemeClr val="bg1"/>
                </a:solidFill>
              </a:rPr>
              <a:t> – 1 425 435,50 zł (RFRD)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b="1" dirty="0">
                <a:solidFill>
                  <a:schemeClr val="bg1"/>
                </a:solidFill>
                <a:effectLst/>
              </a:rPr>
              <a:t>Łącznie kwota w ramach wszystkich FDS+RFRD – 5 036 377,34 zł</a:t>
            </a:r>
            <a:endParaRPr lang="pl-PL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50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5927" y="254593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Maciejowice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7718" y="1834251"/>
            <a:ext cx="11525460" cy="4585223"/>
          </a:xfrm>
        </p:spPr>
        <p:txBody>
          <a:bodyPr>
            <a:normAutofit fontScale="92500" lnSpcReduction="20000"/>
          </a:bodyPr>
          <a:lstStyle/>
          <a:p>
            <a:endParaRPr lang="pl-PL" sz="2000" b="1" dirty="0">
              <a:solidFill>
                <a:schemeClr val="bg1"/>
              </a:solidFill>
              <a:effectLst/>
            </a:endParaRPr>
          </a:p>
          <a:p>
            <a:r>
              <a:rPr lang="pl-PL" sz="2000" b="1" dirty="0">
                <a:solidFill>
                  <a:schemeClr val="bg1"/>
                </a:solidFill>
                <a:effectLst/>
              </a:rPr>
              <a:t>Budowa budynku Urzędu Gminy przy ul. Sportowej w Maciejowicach (w technologii pasywnej) - 3 000 000,00 </a:t>
            </a:r>
            <a:r>
              <a:rPr lang="pl-PL" sz="2000" b="1" dirty="0">
                <a:solidFill>
                  <a:schemeClr val="bg1"/>
                </a:solidFill>
              </a:rPr>
              <a:t>zł (RFIL)</a:t>
            </a:r>
          </a:p>
          <a:p>
            <a:r>
              <a:rPr lang="pl-PL" sz="2000" b="1" dirty="0">
                <a:solidFill>
                  <a:schemeClr val="bg1"/>
                </a:solidFill>
                <a:effectLst/>
              </a:rPr>
              <a:t>Przebudowa drogi gminnej w miejscowości Strych - 183 631,00 (RFIL)</a:t>
            </a:r>
            <a:endParaRPr lang="pl-PL" sz="2000" b="1" dirty="0">
              <a:solidFill>
                <a:schemeClr val="bg1"/>
              </a:solidFill>
            </a:endParaRPr>
          </a:p>
          <a:p>
            <a:r>
              <a:rPr lang="pl-PL" sz="2000" b="1" dirty="0">
                <a:solidFill>
                  <a:schemeClr val="bg1"/>
                </a:solidFill>
                <a:effectLst/>
              </a:rPr>
              <a:t>Przebudowa drogi gminnej w miejscowości Podwierzbie - 118 738,07 zł </a:t>
            </a:r>
            <a:r>
              <a:rPr lang="pl-PL" sz="2000" b="1" dirty="0">
                <a:solidFill>
                  <a:schemeClr val="bg1"/>
                </a:solidFill>
              </a:rPr>
              <a:t>(RFIL)</a:t>
            </a:r>
          </a:p>
          <a:p>
            <a:r>
              <a:rPr lang="pl-PL" sz="2000" b="1" dirty="0">
                <a:solidFill>
                  <a:schemeClr val="bg1"/>
                </a:solidFill>
                <a:effectLst/>
              </a:rPr>
              <a:t>Dobudowa oświetlenia ulicznego w miejscowości Oronne - 33 169,05 </a:t>
            </a:r>
            <a:r>
              <a:rPr lang="pl-PL" sz="2000" b="1" dirty="0">
                <a:solidFill>
                  <a:schemeClr val="bg1"/>
                </a:solidFill>
              </a:rPr>
              <a:t>zł (RFIL)</a:t>
            </a:r>
          </a:p>
          <a:p>
            <a:r>
              <a:rPr lang="pl-PL" sz="2000" b="1" dirty="0">
                <a:solidFill>
                  <a:schemeClr val="bg1"/>
                </a:solidFill>
                <a:effectLst/>
              </a:rPr>
              <a:t>Dobudowa oświetlenia ulicznego w miejscowości Wróble-Wargocin - 29 </a:t>
            </a:r>
            <a:r>
              <a:rPr lang="pl-PL" sz="2000" b="1" dirty="0">
                <a:solidFill>
                  <a:schemeClr val="bg1"/>
                </a:solidFill>
              </a:rPr>
              <a:t>989,17 zł (RFIL)</a:t>
            </a:r>
          </a:p>
          <a:p>
            <a:r>
              <a:rPr lang="pl-PL" sz="2000" b="1" dirty="0">
                <a:solidFill>
                  <a:schemeClr val="bg1"/>
                </a:solidFill>
                <a:effectLst/>
              </a:rPr>
              <a:t>Dobudowa oświetlenia ulicznego w miejscowości Oblin - 30 000,00 </a:t>
            </a:r>
            <a:r>
              <a:rPr lang="pl-PL" sz="2000" b="1" dirty="0">
                <a:solidFill>
                  <a:schemeClr val="bg1"/>
                </a:solidFill>
              </a:rPr>
              <a:t>zł (RFIL)</a:t>
            </a:r>
          </a:p>
          <a:p>
            <a:r>
              <a:rPr lang="pl-PL" sz="2000" b="1" dirty="0">
                <a:solidFill>
                  <a:schemeClr val="bg1"/>
                </a:solidFill>
                <a:effectLst/>
              </a:rPr>
              <a:t>Dobudowa oświetlenia ulicznego w miejscowości Podłęż - 49 822,92 zł </a:t>
            </a:r>
            <a:r>
              <a:rPr lang="pl-PL" sz="2000" b="1" dirty="0">
                <a:solidFill>
                  <a:schemeClr val="bg1"/>
                </a:solidFill>
              </a:rPr>
              <a:t>(RFIL)</a:t>
            </a:r>
          </a:p>
          <a:p>
            <a:r>
              <a:rPr lang="pl-PL" sz="2000" b="1" dirty="0">
                <a:solidFill>
                  <a:schemeClr val="bg1"/>
                </a:solidFill>
                <a:effectLst/>
              </a:rPr>
              <a:t>Dobudowa oświetlenia ulicznego w miejscowości Antoniówka Świerżowska - 80 </a:t>
            </a:r>
            <a:r>
              <a:rPr lang="pl-PL" sz="2000" b="1" dirty="0">
                <a:solidFill>
                  <a:schemeClr val="bg1"/>
                </a:solidFill>
              </a:rPr>
              <a:t>000,00 zł  (RFIL)</a:t>
            </a:r>
          </a:p>
          <a:p>
            <a:r>
              <a:rPr lang="pl-PL" sz="2000" b="1" dirty="0">
                <a:solidFill>
                  <a:schemeClr val="bg1"/>
                </a:solidFill>
                <a:effectLst/>
              </a:rPr>
              <a:t>Modernizacja oświetlenia ulicznego na </a:t>
            </a:r>
            <a:r>
              <a:rPr lang="pl-PL" sz="2000" b="1" dirty="0">
                <a:solidFill>
                  <a:schemeClr val="bg1"/>
                </a:solidFill>
              </a:rPr>
              <a:t>terenie</a:t>
            </a:r>
            <a:r>
              <a:rPr lang="pl-PL" sz="2000" b="1" dirty="0">
                <a:solidFill>
                  <a:schemeClr val="bg1"/>
                </a:solidFill>
                <a:effectLst/>
              </a:rPr>
              <a:t> gminy Maciejowice - 18 280,79 </a:t>
            </a:r>
            <a:r>
              <a:rPr lang="pl-PL" sz="2000" b="1" dirty="0">
                <a:solidFill>
                  <a:schemeClr val="bg1"/>
                </a:solidFill>
              </a:rPr>
              <a:t>zł (RFIL)</a:t>
            </a:r>
          </a:p>
          <a:p>
            <a:r>
              <a:rPr lang="pl-PL" sz="2000" b="1" dirty="0">
                <a:solidFill>
                  <a:schemeClr val="bg1"/>
                </a:solidFill>
                <a:effectLst/>
              </a:rPr>
              <a:t>Modernizacja budynku świetlicy wiejskiej w Kobylnicy - 60 000,00 </a:t>
            </a:r>
            <a:r>
              <a:rPr lang="pl-PL" sz="2000" b="1" dirty="0">
                <a:solidFill>
                  <a:schemeClr val="bg1"/>
                </a:solidFill>
              </a:rPr>
              <a:t>zł (RFIL)</a:t>
            </a:r>
          </a:p>
          <a:p>
            <a:endParaRPr lang="pl-PL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effectLst/>
              </a:rPr>
              <a:t>Łącznie kwota w ramach wszystkich RFIL 3 603 631,00 zł</a:t>
            </a:r>
            <a:endParaRPr lang="pl-PL" sz="2000" b="1" dirty="0">
              <a:solidFill>
                <a:schemeClr val="bg1"/>
              </a:solidFill>
            </a:endParaRP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8743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2FC9F0-1C52-975D-B977-CD42886FF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Maciejowice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52B7F6-2A8A-E128-9DB1-42ABA4F18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81" y="2251493"/>
            <a:ext cx="11507637" cy="3942721"/>
          </a:xfrm>
        </p:spPr>
        <p:txBody>
          <a:bodyPr/>
          <a:lstStyle/>
          <a:p>
            <a:pPr algn="l"/>
            <a:r>
              <a:rPr lang="pl-PL" sz="2000" b="1" dirty="0">
                <a:solidFill>
                  <a:schemeClr val="bg1"/>
                </a:solidFill>
              </a:rPr>
              <a:t>Modernizacja sieci dróg na terenach zabudowy mieszkaniowej i inwestycyjnej w Gminie Maciejowice  12 350 000,00 zł (PŁ) – 27 odcinków dróg  ok. 18 km </a:t>
            </a:r>
          </a:p>
          <a:p>
            <a:pPr algn="l"/>
            <a:r>
              <a:rPr lang="pl-PL" sz="2000" b="1" dirty="0">
                <a:solidFill>
                  <a:schemeClr val="bg1"/>
                </a:solidFill>
              </a:rPr>
              <a:t>Rozbudowa infrastruktury sportowej kompleksu Gminnego Ośrodka Sportu i Rekreacji w Maciejowicach - etap II – 5 850 000,00 zł (PŁ)</a:t>
            </a:r>
          </a:p>
          <a:p>
            <a:pPr algn="l"/>
            <a:r>
              <a:rPr lang="pl-PL" sz="2000" b="1" dirty="0">
                <a:solidFill>
                  <a:schemeClr val="bg1"/>
                </a:solidFill>
              </a:rPr>
              <a:t>Przebudowa infrastruktury turystycznej w zabytkowym centrum Maciejowic – 4 500 000,00 zł (PŁ)</a:t>
            </a:r>
          </a:p>
          <a:p>
            <a:pPr algn="l"/>
            <a:r>
              <a:rPr lang="pl-PL" sz="2000" b="1" dirty="0">
                <a:solidFill>
                  <a:schemeClr val="bg1"/>
                </a:solidFill>
              </a:rPr>
              <a:t>Kompleksowa modernizacja budynku Publicznej Szkoły Podstawowej w Maciejowicach wraz z zagospodarowaniem terenu – 2 548 000,00 zł (PŁ - PGR)</a:t>
            </a:r>
          </a:p>
          <a:p>
            <a:pPr marL="0" indent="0" algn="l">
              <a:buNone/>
            </a:pPr>
            <a:endParaRPr lang="pl-PL" sz="18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0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04E14108-D363-8651-C7EC-281A9769299F}"/>
              </a:ext>
            </a:extLst>
          </p:cNvPr>
          <p:cNvSpPr txBox="1">
            <a:spLocks/>
          </p:cNvSpPr>
          <p:nvPr/>
        </p:nvSpPr>
        <p:spPr>
          <a:xfrm>
            <a:off x="335781" y="334980"/>
            <a:ext cx="66076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Inwestycje powiatowe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71490846-4BC3-0B05-7C22-9F3DFE66A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781" y="2072526"/>
            <a:ext cx="11692095" cy="1605172"/>
          </a:xfrm>
        </p:spPr>
        <p:txBody>
          <a:bodyPr>
            <a:noAutofit/>
          </a:bodyPr>
          <a:lstStyle/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Przebudowa drogi powiatowej Nr 1332W Wilchta-Oziemkówka w km 0+010 – 4+410 – 3 139 412,52 (FDS 2 511 530,00) 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Remont drogi powiatowej Nr 1314W Parysów-Puznówka-Jaźwiny-do drogi nr 805 w km 8+715 – 10+584 – 1 563 502,69 (FDS 1 094 451,88) 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Poprawa bezpieczeństwa ruchu drogowego na 1 przejściu dla pieszych </a:t>
            </a:r>
            <a:b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 Garwolinie na ul. Targowej na drodze nr 1374W</a:t>
            </a:r>
            <a:r>
              <a:rPr lang="pl-PL" sz="2000" b="1" dirty="0">
                <a:solidFill>
                  <a:schemeClr val="bg1"/>
                </a:solidFill>
              </a:rPr>
              <a:t>– 526 804,60 (RFRD 200 000) 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Przebudowa dro</a:t>
            </a:r>
            <a:r>
              <a:rPr lang="pl-PL" sz="2000" b="1" dirty="0">
                <a:solidFill>
                  <a:schemeClr val="bg1"/>
                </a:solidFill>
              </a:rPr>
              <a:t>gi powiatowej Nr 1320W Garwolin-Górki-Izdebnik w km 1+590 – 2+970 – 3 074 797,89 (RFRD – 2 025 258,44) 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Przebudowa drogi powiatowej Nr 1371W (Garwolin) ul. Jana Pawła II wraz </a:t>
            </a:r>
            <a:b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z niezbędną infrastrukturą techniczną</a:t>
            </a:r>
            <a:r>
              <a:rPr lang="pl-PL" sz="2000" b="1" dirty="0">
                <a:solidFill>
                  <a:schemeClr val="bg1"/>
                </a:solidFill>
              </a:rPr>
              <a:t> – 6 856 548,90 (RFRD 4 468 138,43) 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Przebudowa drogi powiatowej Nr 1305W na terenie Gminy Wilga – 4 531 167,46 (RFRD 3 624 933,97)</a:t>
            </a:r>
          </a:p>
          <a:p>
            <a:pPr marL="0" indent="0">
              <a:buNone/>
            </a:pPr>
            <a:endParaRPr lang="pl-P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193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6" y="256068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Maciejowice – Rodzina 500+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3564"/>
          </a:xfrm>
        </p:spPr>
        <p:txBody>
          <a:bodyPr>
            <a:normAutofit fontScale="92500" lnSpcReduction="200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2016- 17 – 8 508 732,52 zł</a:t>
            </a:r>
          </a:p>
          <a:p>
            <a:r>
              <a:rPr lang="pl-PL" dirty="0">
                <a:solidFill>
                  <a:schemeClr val="bg1"/>
                </a:solidFill>
              </a:rPr>
              <a:t>2018 – 5 557 208,50 zł </a:t>
            </a:r>
          </a:p>
          <a:p>
            <a:r>
              <a:rPr lang="pl-PL" dirty="0">
                <a:solidFill>
                  <a:schemeClr val="bg1"/>
                </a:solidFill>
              </a:rPr>
              <a:t>2019 – 6 365 166,56 zł</a:t>
            </a:r>
          </a:p>
          <a:p>
            <a:r>
              <a:rPr lang="pl-PL" dirty="0">
                <a:solidFill>
                  <a:schemeClr val="bg1"/>
                </a:solidFill>
              </a:rPr>
              <a:t>2020 – 7 471 065,33 zł</a:t>
            </a:r>
          </a:p>
          <a:p>
            <a:r>
              <a:rPr lang="pl-PL" dirty="0">
                <a:solidFill>
                  <a:schemeClr val="bg1"/>
                </a:solidFill>
              </a:rPr>
              <a:t>2021 – 7 315 161,16 zł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4400" b="1" dirty="0">
                <a:solidFill>
                  <a:schemeClr val="bg1"/>
                </a:solidFill>
              </a:rPr>
              <a:t>Łączna kwota, która trafiła do rodzin                      z Gminy Maciejowice to  - 35 217 334,07 zł*</a:t>
            </a: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*łącznie z kosztami obsługi programu</a:t>
            </a:r>
          </a:p>
        </p:txBody>
      </p:sp>
    </p:spTree>
    <p:extLst>
      <p:ext uri="{BB962C8B-B14F-4D97-AF65-F5344CB8AC3E}">
        <p14:creationId xmlns:p14="http://schemas.microsoft.com/office/powerpoint/2010/main" val="41666376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9553" y="231961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Maciejowice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9553" y="1755438"/>
            <a:ext cx="11532894" cy="49914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bg1"/>
                </a:solidFill>
              </a:rPr>
              <a:t>W latach 2016-2023                                            do maciejowickich rodzin, firm </a:t>
            </a:r>
          </a:p>
          <a:p>
            <a:pPr marL="0" indent="0" algn="ctr">
              <a:buNone/>
            </a:pPr>
            <a:r>
              <a:rPr lang="pl-PL" sz="6000" dirty="0">
                <a:solidFill>
                  <a:schemeClr val="bg1"/>
                </a:solidFill>
              </a:rPr>
              <a:t>i Samorządu Gminy w ramach różnych dotacji rządowych wpłynęła łączna kwota </a:t>
            </a:r>
            <a:r>
              <a:rPr lang="pl-PL" sz="6000" b="1" dirty="0">
                <a:solidFill>
                  <a:srgbClr val="FF0000"/>
                </a:solidFill>
              </a:rPr>
              <a:t>69 105 342,41 zł</a:t>
            </a:r>
          </a:p>
          <a:p>
            <a:pPr marL="0" indent="0" algn="ctr">
              <a:buNone/>
            </a:pPr>
            <a:endParaRPr lang="pl-PL" sz="72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pl-PL" sz="7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236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0E9613-991E-EA06-B981-EC696A7EBD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598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6677-D5DE-4F24-AAD1-DC830D6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247679"/>
            <a:ext cx="5741565" cy="1325563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Miasto i Gmina Pilawa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2019-2023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0078B8-3848-46F5-925A-1E8C996C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DRÓG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  <a:p>
            <a:r>
              <a:rPr lang="pl-PL" b="1" dirty="0">
                <a:solidFill>
                  <a:schemeClr val="bg1"/>
                </a:solidFill>
              </a:rPr>
              <a:t>MALUCH+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9866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9133" y="261441"/>
            <a:ext cx="10515600" cy="1325563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Miasto i Gmina Pilawa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RFRD –  </a:t>
            </a:r>
            <a:r>
              <a:rPr lang="pl-PL" sz="1400" b="1" dirty="0">
                <a:solidFill>
                  <a:schemeClr val="bg1"/>
                </a:solidFill>
              </a:rPr>
              <a:t>RZĄDOWY FUNDUSZ  ROZWOJU DRÓG: 2 550 711 PLN (od 2020r.)</a:t>
            </a:r>
            <a:br>
              <a:rPr lang="pl-PL" sz="1400" b="1" dirty="0">
                <a:solidFill>
                  <a:schemeClr val="bg1"/>
                </a:solidFill>
              </a:rPr>
            </a:br>
            <a:r>
              <a:rPr lang="pl-PL" sz="1400" b="1" dirty="0">
                <a:solidFill>
                  <a:schemeClr val="bg1"/>
                </a:solidFill>
              </a:rPr>
              <a:t>COVID 19 – 1 461 698 PLN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419" y="1918762"/>
            <a:ext cx="9708381" cy="3923238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b="1" dirty="0">
                <a:solidFill>
                  <a:schemeClr val="bg1"/>
                </a:solidFill>
              </a:rPr>
              <a:t>Pilawa – ul. Jaśminowa i ul. Chabrowa – 963 527,56 (RFRD) </a:t>
            </a:r>
          </a:p>
          <a:p>
            <a:pPr algn="just"/>
            <a:endParaRPr lang="pl-PL" sz="1100" b="1" dirty="0">
              <a:solidFill>
                <a:schemeClr val="bg1"/>
              </a:solidFill>
            </a:endParaRPr>
          </a:p>
          <a:p>
            <a:pPr marL="0" indent="269875" algn="just"/>
            <a:r>
              <a:rPr lang="pl-PL" b="1" dirty="0">
                <a:solidFill>
                  <a:schemeClr val="bg1"/>
                </a:solidFill>
              </a:rPr>
              <a:t>Pilawa – Poprawa bezpieczeństwa ruchu drogowego na </a:t>
            </a:r>
          </a:p>
          <a:p>
            <a:pPr marL="27000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4 przejściach dla pieszych w Pilawie na ul. Wojska Polskiego</a:t>
            </a:r>
          </a:p>
          <a:p>
            <a:pPr marL="27000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i Słonecznej  - 201 600,00 (RFRD) </a:t>
            </a:r>
          </a:p>
          <a:p>
            <a:pPr marL="270000" indent="0" algn="just">
              <a:buNone/>
            </a:pPr>
            <a:endParaRPr lang="pl-PL" sz="1100" b="1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Pilawa – ul. Stokrotki i ul. Boczna – 1 385 583,84 (RFRD)</a:t>
            </a:r>
          </a:p>
          <a:p>
            <a:pPr algn="just"/>
            <a:endParaRPr lang="pl-PL" sz="1200" b="1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</a:pPr>
            <a:r>
              <a:rPr lang="pl-PL" dirty="0"/>
              <a:t> </a:t>
            </a:r>
            <a:r>
              <a:rPr lang="pl-PL" b="1" dirty="0">
                <a:solidFill>
                  <a:schemeClr val="bg1"/>
                </a:solidFill>
              </a:rPr>
              <a:t>Środki Funduszu Przeciwdziałania COVID-19 – 1 461 698,00 (COVID 19)</a:t>
            </a:r>
          </a:p>
        </p:txBody>
      </p:sp>
    </p:spTree>
    <p:extLst>
      <p:ext uri="{BB962C8B-B14F-4D97-AF65-F5344CB8AC3E}">
        <p14:creationId xmlns:p14="http://schemas.microsoft.com/office/powerpoint/2010/main" val="33387751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93" y="770466"/>
            <a:ext cx="7457273" cy="821268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Miasto i Gmina Pilawa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</a:rPr>
              <a:t>RFIL – </a:t>
            </a:r>
            <a:r>
              <a:rPr lang="pl-PL" sz="1600" b="1" dirty="0">
                <a:solidFill>
                  <a:schemeClr val="bg1"/>
                </a:solidFill>
              </a:rPr>
              <a:t>RZĄDOWY FUNDUSZ INWESTYCJI LOKALNYCH: 1 000 </a:t>
            </a:r>
            <a:r>
              <a:rPr lang="pl-PL" sz="1600" b="1" dirty="0" err="1">
                <a:solidFill>
                  <a:schemeClr val="bg1"/>
                </a:solidFill>
              </a:rPr>
              <a:t>000</a:t>
            </a:r>
            <a:r>
              <a:rPr lang="pl-PL" sz="1600" b="1" dirty="0">
                <a:solidFill>
                  <a:schemeClr val="bg1"/>
                </a:solidFill>
              </a:rPr>
              <a:t> PLN</a:t>
            </a:r>
            <a:br>
              <a:rPr lang="pl-PL" sz="1100" b="1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</a:rPr>
              <a:t>PŁ – </a:t>
            </a:r>
            <a:r>
              <a:rPr lang="pl-PL" sz="1600" b="1" dirty="0">
                <a:solidFill>
                  <a:schemeClr val="bg1"/>
                </a:solidFill>
              </a:rPr>
              <a:t>POLSKI ŁAD :  15 199 190 PLN</a:t>
            </a:r>
            <a:br>
              <a:rPr lang="pl-PL" b="1" dirty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2224" y="1825624"/>
            <a:ext cx="10417811" cy="4585223"/>
          </a:xfrm>
        </p:spPr>
        <p:txBody>
          <a:bodyPr>
            <a:normAutofit/>
          </a:bodyPr>
          <a:lstStyle/>
          <a:p>
            <a:pPr algn="just"/>
            <a:r>
              <a:rPr lang="pl-PL" b="1" dirty="0">
                <a:solidFill>
                  <a:schemeClr val="bg1"/>
                </a:solidFill>
              </a:rPr>
              <a:t>Pilawa - Przebudowa sieci dróg w mieście Pilawa o łącznej długości 1, 340 </a:t>
            </a:r>
            <a:r>
              <a:rPr lang="pl-PL" b="1" dirty="0" err="1">
                <a:solidFill>
                  <a:schemeClr val="bg1"/>
                </a:solidFill>
              </a:rPr>
              <a:t>km</a:t>
            </a:r>
            <a:r>
              <a:rPr lang="pl-PL" b="1" dirty="0">
                <a:solidFill>
                  <a:schemeClr val="bg1"/>
                </a:solidFill>
              </a:rPr>
              <a:t> – 1 000 000 zł (RFIL)</a:t>
            </a:r>
          </a:p>
          <a:p>
            <a:pPr algn="just"/>
            <a:endParaRPr lang="pl-PL" sz="1100" b="1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Pilawa - Budowa sieci wodno – kanalizacyjnej na terenie Gminy Pilawa – 5 339 190 zł (PŁ)</a:t>
            </a:r>
          </a:p>
          <a:p>
            <a:pPr algn="just"/>
            <a:endParaRPr lang="pl-PL" sz="1100" b="1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Pilawa - Budowa i przebudowa sieci dróg na terenie Miasta i Gminy Pilawa – 9 860 000,00 (PŁ)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724911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6" y="256068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Pilawa – MALUCH+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1825"/>
            <a:ext cx="10515600" cy="4228042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bg1"/>
                </a:solidFill>
              </a:rPr>
              <a:t>2020 – Pierwszy Żłobek Samorządowy </a:t>
            </a:r>
          </a:p>
          <a:p>
            <a:pPr>
              <a:buNone/>
            </a:pPr>
            <a:r>
              <a:rPr lang="pl-PL" sz="4000" b="1" dirty="0">
                <a:solidFill>
                  <a:schemeClr val="bg1"/>
                </a:solidFill>
              </a:rPr>
              <a:t>w gminie Pilawa </a:t>
            </a:r>
            <a:r>
              <a:rPr lang="pl-PL" sz="4000" b="1" dirty="0">
                <a:solidFill>
                  <a:srgbClr val="FF0000"/>
                </a:solidFill>
              </a:rPr>
              <a:t>1 980 000,00 PLN</a:t>
            </a:r>
          </a:p>
          <a:p>
            <a:pPr marL="457200" lvl="1" indent="0">
              <a:buNone/>
            </a:pPr>
            <a:r>
              <a:rPr lang="pl-PL" sz="3600" b="1" dirty="0">
                <a:solidFill>
                  <a:schemeClr val="bg1"/>
                </a:solidFill>
              </a:rPr>
              <a:t>Nazwa zadania: </a:t>
            </a:r>
          </a:p>
          <a:p>
            <a:pPr marL="0" indent="0">
              <a:buNone/>
            </a:pPr>
            <a:r>
              <a:rPr lang="pl-PL" sz="4000" b="1" dirty="0">
                <a:solidFill>
                  <a:schemeClr val="bg1"/>
                </a:solidFill>
              </a:rPr>
              <a:t>"Rozbudowa, przebudowa i nadbudowa budynków przedszkola i biblioteki dla potrzeb utworzenia żłobka w Pilawie"</a:t>
            </a:r>
          </a:p>
          <a:p>
            <a:pPr marL="0" indent="0">
              <a:buNone/>
            </a:pPr>
            <a:endParaRPr lang="pl-P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505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6" y="256068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Pilawa – Rodzina 500+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3564"/>
          </a:xfrm>
        </p:spPr>
        <p:txBody>
          <a:bodyPr>
            <a:normAutofit fontScale="77500" lnSpcReduction="200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2016-17 – 15 529 693,39zł</a:t>
            </a:r>
          </a:p>
          <a:p>
            <a:r>
              <a:rPr lang="pl-PL" dirty="0">
                <a:solidFill>
                  <a:schemeClr val="bg1"/>
                </a:solidFill>
              </a:rPr>
              <a:t>2018 – 8 696 385,20zł</a:t>
            </a:r>
          </a:p>
          <a:p>
            <a:r>
              <a:rPr lang="pl-PL" dirty="0">
                <a:solidFill>
                  <a:schemeClr val="bg1"/>
                </a:solidFill>
              </a:rPr>
              <a:t>2019 – 11 335 072,00zł</a:t>
            </a:r>
          </a:p>
          <a:p>
            <a:r>
              <a:rPr lang="pl-PL" dirty="0">
                <a:solidFill>
                  <a:schemeClr val="bg1"/>
                </a:solidFill>
              </a:rPr>
              <a:t>2020 – 14 132 715,38zł</a:t>
            </a:r>
          </a:p>
          <a:p>
            <a:r>
              <a:rPr lang="pl-PL" dirty="0">
                <a:solidFill>
                  <a:schemeClr val="bg1"/>
                </a:solidFill>
              </a:rPr>
              <a:t>2021 – 14 219 363,13zł</a:t>
            </a:r>
          </a:p>
          <a:p>
            <a:r>
              <a:rPr lang="pl-PL" dirty="0">
                <a:solidFill>
                  <a:schemeClr val="bg1"/>
                </a:solidFill>
              </a:rPr>
              <a:t>2022 – 5 804 380,69zł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4400" b="1" dirty="0">
                <a:solidFill>
                  <a:schemeClr val="bg1"/>
                </a:solidFill>
              </a:rPr>
              <a:t>Łączna kwota, która trafiła do rodzin                      </a:t>
            </a:r>
          </a:p>
          <a:p>
            <a:pPr>
              <a:buNone/>
            </a:pPr>
            <a:r>
              <a:rPr lang="pl-PL" sz="4400" b="1" dirty="0">
                <a:solidFill>
                  <a:schemeClr val="bg1"/>
                </a:solidFill>
              </a:rPr>
              <a:t>z Miasta i Gminy Pilawa to - </a:t>
            </a:r>
            <a:r>
              <a:rPr lang="pl-PL" sz="6500" b="1" dirty="0">
                <a:solidFill>
                  <a:srgbClr val="FF0000"/>
                </a:solidFill>
              </a:rPr>
              <a:t>69 717 609,79zł</a:t>
            </a:r>
            <a:r>
              <a:rPr lang="pl-PL" sz="4400" b="1" dirty="0">
                <a:solidFill>
                  <a:schemeClr val="bg1"/>
                </a:solidFill>
              </a:rPr>
              <a:t>*</a:t>
            </a: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*łącznie z kosztami obsługi programu</a:t>
            </a:r>
          </a:p>
        </p:txBody>
      </p:sp>
    </p:spTree>
    <p:extLst>
      <p:ext uri="{BB962C8B-B14F-4D97-AF65-F5344CB8AC3E}">
        <p14:creationId xmlns:p14="http://schemas.microsoft.com/office/powerpoint/2010/main" val="787815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9553" y="231961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Miasto i Gmina Pilawa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9553" y="1755438"/>
            <a:ext cx="11532894" cy="49914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b="1" dirty="0">
                <a:solidFill>
                  <a:schemeClr val="bg1"/>
                </a:solidFill>
              </a:rPr>
              <a:t>W latach 2016-2023                                            do rodzin, firm i Samorządu Miasta          i Gminy w ramach różnych dotacji rządowych wpłynęła łączna kwota</a:t>
            </a:r>
          </a:p>
          <a:p>
            <a:pPr marL="0" indent="0" algn="ctr">
              <a:buNone/>
            </a:pPr>
            <a:r>
              <a:rPr lang="pl-PL" sz="7200" b="1" dirty="0">
                <a:solidFill>
                  <a:srgbClr val="FF0000"/>
                </a:solidFill>
              </a:rPr>
              <a:t>134 546 512,46zł</a:t>
            </a:r>
          </a:p>
        </p:txBody>
      </p:sp>
    </p:spTree>
    <p:extLst>
      <p:ext uri="{BB962C8B-B14F-4D97-AF65-F5344CB8AC3E}">
        <p14:creationId xmlns:p14="http://schemas.microsoft.com/office/powerpoint/2010/main" val="4140783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9BBC6F8-4667-EDD9-5A6E-5A45A6C3B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93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04E14108-D363-8651-C7EC-281A9769299F}"/>
              </a:ext>
            </a:extLst>
          </p:cNvPr>
          <p:cNvSpPr txBox="1">
            <a:spLocks/>
          </p:cNvSpPr>
          <p:nvPr/>
        </p:nvSpPr>
        <p:spPr>
          <a:xfrm>
            <a:off x="335781" y="334980"/>
            <a:ext cx="66076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Inwestycje powiatowe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71490846-4BC3-0B05-7C22-9F3DFE66A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781" y="2072526"/>
            <a:ext cx="11692095" cy="1605172"/>
          </a:xfrm>
        </p:spPr>
        <p:txBody>
          <a:bodyPr>
            <a:noAutofit/>
          </a:bodyPr>
          <a:lstStyle/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Przebudowa drogi powiatowej Nr 1330W Garwolin – Oziemkówka – Miastków Kościelny – Zwola Poduchowna – Żelechów – Dudki – Trojanów (Gmina Miastków Kościelny) – 11 911 792,02 (RFRD 9 519 632,76)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- Przebudowa drogi powiatowej Nr 1314W Parysów – Puznówka – Jaźwiny – 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</a:rPr>
              <a:t>do drogi Nr 805 w km 0+484 ÷ 5+998 - 13 572 202,59 (BP 7 909 717,00) </a:t>
            </a:r>
          </a:p>
        </p:txBody>
      </p:sp>
    </p:spTree>
    <p:extLst>
      <p:ext uri="{BB962C8B-B14F-4D97-AF65-F5344CB8AC3E}">
        <p14:creationId xmlns:p14="http://schemas.microsoft.com/office/powerpoint/2010/main" val="6503938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6677-D5DE-4F24-AAD1-DC830D6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247679"/>
            <a:ext cx="5741565" cy="1325563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Gmina Parysów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2019-2023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0078B8-3848-46F5-925A-1E8C996C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GRÓG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PGR – POLSKI ŁAD KOMPONENT DLA MIEJSCOWOŚCI POPPGROWSKICH 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03544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61198" y="254593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Parysów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2611" y="1936157"/>
            <a:ext cx="10811189" cy="435133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l-PL" b="1" dirty="0">
                <a:solidFill>
                  <a:schemeClr val="bg1"/>
                </a:solidFill>
              </a:rPr>
              <a:t>Parysów – przebudowa dróg i ulic w Parysowie – 762 046,00 (</a:t>
            </a:r>
            <a:r>
              <a:rPr lang="pl-PL" b="1" dirty="0">
                <a:solidFill>
                  <a:prstClr val="white"/>
                </a:solidFill>
              </a:rPr>
              <a:t>RFIL</a:t>
            </a:r>
            <a:r>
              <a:rPr lang="pl-PL" b="1" dirty="0">
                <a:solidFill>
                  <a:schemeClr val="bg1"/>
                </a:solidFill>
              </a:rPr>
              <a:t>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Parysów – przebudowa dróg gminnych – ul. Spokojna i ul. Sienkiewicza w Parysowie – 465 034,56 (RFRD)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Parysów – przebudowa (wymiana) sieci wodociągowej w ul. Borowskiej w Parysowie – 550 000,00 (RFIL)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Parysów – modernizacja dróg gminnych na terenie Gminy Parysów                              – 4 940 000,00 (PŁ)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Parysów – modernizacja remizo-świetlic na terenie Gminy Parysów wraz z ich otoczeniem – 2 357 100,00 (PŁ)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Parysów – modernizacja infrastruktury drogowej na terenie Gminy Parysów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– 5 895 595,56 (PŁ)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Parysów – budowa sieci kanalizacyjnej na terenie Gminy Parysów – 1 660 000,00  (subwencja ogólna z Budżetu Państwa) </a:t>
            </a:r>
          </a:p>
          <a:p>
            <a:pPr algn="just"/>
            <a:endParaRPr lang="pl-PL" b="1" dirty="0">
              <a:solidFill>
                <a:schemeClr val="bg1"/>
              </a:solidFill>
            </a:endParaRPr>
          </a:p>
          <a:p>
            <a:pPr algn="just"/>
            <a:endParaRPr lang="pl-PL" b="1" dirty="0">
              <a:solidFill>
                <a:schemeClr val="bg1"/>
              </a:solidFill>
            </a:endParaRPr>
          </a:p>
          <a:p>
            <a:pPr algn="just"/>
            <a:endParaRPr lang="pl-PL" b="1" dirty="0">
              <a:solidFill>
                <a:schemeClr val="bg1"/>
              </a:solidFill>
            </a:endParaRPr>
          </a:p>
          <a:p>
            <a:pPr algn="just"/>
            <a:endParaRPr lang="pl-PL" b="1" dirty="0">
              <a:solidFill>
                <a:schemeClr val="bg1"/>
              </a:solidFill>
            </a:endParaRPr>
          </a:p>
          <a:p>
            <a:pPr algn="just"/>
            <a:endParaRPr lang="pl-PL" b="1" dirty="0">
              <a:solidFill>
                <a:schemeClr val="bg1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17044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98" y="206039"/>
            <a:ext cx="8616192" cy="133181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Parysów – Rodzina 500+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3564"/>
          </a:xfrm>
        </p:spPr>
        <p:txBody>
          <a:bodyPr>
            <a:normAutofit fontScale="92500" lnSpcReduction="200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2016-17 – 7 622 398,00</a:t>
            </a:r>
          </a:p>
          <a:p>
            <a:r>
              <a:rPr lang="pl-PL" dirty="0">
                <a:solidFill>
                  <a:schemeClr val="bg1"/>
                </a:solidFill>
              </a:rPr>
              <a:t>2018 – 4 069 493,20</a:t>
            </a:r>
          </a:p>
          <a:p>
            <a:r>
              <a:rPr lang="pl-PL" dirty="0">
                <a:solidFill>
                  <a:schemeClr val="bg1"/>
                </a:solidFill>
              </a:rPr>
              <a:t>2019 – 4 889 522,00</a:t>
            </a:r>
          </a:p>
          <a:p>
            <a:r>
              <a:rPr lang="pl-PL" dirty="0">
                <a:solidFill>
                  <a:schemeClr val="bg1"/>
                </a:solidFill>
              </a:rPr>
              <a:t>2020 – 5 956 000,00</a:t>
            </a:r>
          </a:p>
          <a:p>
            <a:r>
              <a:rPr lang="pl-PL" dirty="0">
                <a:solidFill>
                  <a:schemeClr val="bg1"/>
                </a:solidFill>
              </a:rPr>
              <a:t>2021 – 5 962 588,00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4400" b="1" dirty="0">
                <a:solidFill>
                  <a:schemeClr val="bg1"/>
                </a:solidFill>
              </a:rPr>
              <a:t>Łączna kwota, która trafiła do rodzin                      z Gminy Parysów to  - </a:t>
            </a:r>
            <a:r>
              <a:rPr lang="pl-PL" sz="6500" b="1" dirty="0">
                <a:solidFill>
                  <a:srgbClr val="FF0000"/>
                </a:solidFill>
              </a:rPr>
              <a:t>28 500 001,20</a:t>
            </a:r>
            <a:r>
              <a:rPr lang="pl-PL" sz="4400" b="1" dirty="0">
                <a:solidFill>
                  <a:schemeClr val="bg1"/>
                </a:solidFill>
              </a:rPr>
              <a:t>*</a:t>
            </a: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*łącznie z kosztami obsługi programu</a:t>
            </a:r>
          </a:p>
        </p:txBody>
      </p:sp>
    </p:spTree>
    <p:extLst>
      <p:ext uri="{BB962C8B-B14F-4D97-AF65-F5344CB8AC3E}">
        <p14:creationId xmlns:p14="http://schemas.microsoft.com/office/powerpoint/2010/main" val="2659478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85784" y="240507"/>
            <a:ext cx="713947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Parysów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9553" y="1755438"/>
            <a:ext cx="11532894" cy="49914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bg1"/>
                </a:solidFill>
              </a:rPr>
              <a:t>W latach 2016-2023                                            do parysowskich rodzin, firm i Samorządu Gminy w ramach różnych dotacji rządowych wpłynęła łączna kwota</a:t>
            </a:r>
          </a:p>
          <a:p>
            <a:pPr marL="0" indent="0" algn="ctr">
              <a:buNone/>
            </a:pPr>
            <a:r>
              <a:rPr lang="pl-PL" sz="7200" b="1" dirty="0">
                <a:solidFill>
                  <a:srgbClr val="FF0000"/>
                </a:solidFill>
              </a:rPr>
              <a:t>45 129 777,32</a:t>
            </a:r>
          </a:p>
          <a:p>
            <a:pPr marL="0" indent="0" algn="ctr">
              <a:buNone/>
            </a:pPr>
            <a:endParaRPr lang="pl-PL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795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1F43C6A-C877-5F6F-FC67-B2DA6FD24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049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6677-D5DE-4F24-AAD1-DC830D6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247679"/>
            <a:ext cx="5741565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Garwolin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2016-2023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0078B8-3848-46F5-925A-1E8C996C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 NA TERENIE GMINY GARWOLIN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GRÓG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  <a:p>
            <a:pPr marL="0" indent="0">
              <a:buNone/>
            </a:pPr>
            <a:endParaRPr lang="pl-PL" b="1" dirty="0">
              <a:solidFill>
                <a:schemeClr val="bg1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62604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9593" y="247677"/>
            <a:ext cx="416513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Garwolin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2320" y="1866534"/>
            <a:ext cx="11244106" cy="499146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b="1" dirty="0">
                <a:solidFill>
                  <a:schemeClr val="bg1"/>
                </a:solidFill>
              </a:rPr>
              <a:t>Przebudowa ulicy Górnej w miejscowości Sulbiny oraz drogi gminnej w miejscowości Sławiny  - </a:t>
            </a:r>
            <a:r>
              <a:rPr lang="pl-PL" b="1" dirty="0">
                <a:solidFill>
                  <a:srgbClr val="FF0000"/>
                </a:solidFill>
              </a:rPr>
              <a:t>4 322 103,20 PLN </a:t>
            </a:r>
            <a:r>
              <a:rPr lang="pl-PL" b="1" dirty="0">
                <a:solidFill>
                  <a:schemeClr val="bg1"/>
                </a:solidFill>
              </a:rPr>
              <a:t>(FDS)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Przebudowa drogi gminnej nr 130244W ul. Młyńska, Polna, Krótka, Słoneczna w miejscowości Rębków - </a:t>
            </a:r>
            <a:r>
              <a:rPr lang="pl-PL" b="1" dirty="0">
                <a:solidFill>
                  <a:srgbClr val="FF0000"/>
                </a:solidFill>
              </a:rPr>
              <a:t>499 655,38 PLN </a:t>
            </a:r>
            <a:r>
              <a:rPr lang="pl-PL" b="1" dirty="0">
                <a:solidFill>
                  <a:schemeClr val="bg1"/>
                </a:solidFill>
              </a:rPr>
              <a:t>(FDS)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Przebudowa drogi gminnej Nr 130216W w miejscowości Sulbiny  ul. Długa dz. nr 1090/3 oraz w miejscowości Ruda Talubska ul. Bajkowa   dz. nr 642  – </a:t>
            </a:r>
            <a:r>
              <a:rPr lang="pl-PL" b="1" dirty="0">
                <a:solidFill>
                  <a:srgbClr val="FF0000"/>
                </a:solidFill>
              </a:rPr>
              <a:t>1 517 272,14 PLN </a:t>
            </a:r>
            <a:r>
              <a:rPr lang="pl-PL" b="1" dirty="0">
                <a:solidFill>
                  <a:schemeClr val="bg1"/>
                </a:solidFill>
              </a:rPr>
              <a:t>(RFRD)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Modernizacja dróg na terenie gminy Garwolin etap I  - </a:t>
            </a:r>
            <a:r>
              <a:rPr lang="pl-PL" b="1" dirty="0">
                <a:solidFill>
                  <a:srgbClr val="FF0000"/>
                </a:solidFill>
              </a:rPr>
              <a:t>6 112 711,91 PLN </a:t>
            </a:r>
            <a:r>
              <a:rPr lang="pl-PL" b="1" dirty="0">
                <a:solidFill>
                  <a:schemeClr val="bg1"/>
                </a:solidFill>
              </a:rPr>
              <a:t>(PŁ)</a:t>
            </a:r>
          </a:p>
          <a:p>
            <a:pPr algn="just"/>
            <a:r>
              <a:rPr kumimoji="0" lang="pl-PL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Rozwój infrastruktury sportowej w gminie Garwolin - </a:t>
            </a:r>
            <a:r>
              <a:rPr kumimoji="0" lang="pl-PL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4 050 000,00</a:t>
            </a:r>
            <a:r>
              <a:rPr kumimoji="0" lang="pl-PL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pl-PL" sz="3200" b="1" dirty="0">
                <a:solidFill>
                  <a:srgbClr val="FF0000"/>
                </a:solidFill>
              </a:rPr>
              <a:t>PLN </a:t>
            </a:r>
            <a:r>
              <a:rPr kumimoji="0" lang="pl-PL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(PŁ)</a:t>
            </a:r>
            <a:endParaRPr lang="pl-PL" b="1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Modernizacja dróg na terenie gminy Garwolin etap II  - </a:t>
            </a:r>
            <a:r>
              <a:rPr lang="pl-PL" b="1" dirty="0">
                <a:solidFill>
                  <a:srgbClr val="FF0000"/>
                </a:solidFill>
              </a:rPr>
              <a:t>7 600 000,00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>
                <a:solidFill>
                  <a:srgbClr val="FF0000"/>
                </a:solidFill>
              </a:rPr>
              <a:t>PLN </a:t>
            </a:r>
            <a:r>
              <a:rPr lang="pl-PL" b="1" dirty="0">
                <a:solidFill>
                  <a:schemeClr val="bg1"/>
                </a:solidFill>
              </a:rPr>
              <a:t>(PŁ)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Modernizacja placówek oświatowych w miejscowości Michałówka w gminie Garwolin wraz z zagospodarowaniem terenu – </a:t>
            </a:r>
            <a:r>
              <a:rPr lang="pl-PL" b="1" dirty="0">
                <a:solidFill>
                  <a:srgbClr val="FF0000"/>
                </a:solidFill>
              </a:rPr>
              <a:t>4 972 500,00 PLN </a:t>
            </a:r>
            <a:r>
              <a:rPr lang="pl-PL" b="1" dirty="0">
                <a:solidFill>
                  <a:schemeClr val="bg1"/>
                </a:solidFill>
              </a:rPr>
              <a:t>(PŁ)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22557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3947" y="1866534"/>
            <a:ext cx="11244106" cy="499146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l-PL" b="1" dirty="0">
                <a:solidFill>
                  <a:schemeClr val="bg1"/>
                </a:solidFill>
              </a:rPr>
              <a:t>Budowa chodnika przy ul. Przemysłowej w miejscowości Miętne gm. Garwolin – etap I – </a:t>
            </a:r>
            <a:r>
              <a:rPr lang="pl-PL" b="1" dirty="0">
                <a:solidFill>
                  <a:srgbClr val="FF0000"/>
                </a:solidFill>
              </a:rPr>
              <a:t>509 281,00 PLN </a:t>
            </a:r>
            <a:r>
              <a:rPr lang="pl-PL" b="1" dirty="0">
                <a:solidFill>
                  <a:schemeClr val="bg1"/>
                </a:solidFill>
              </a:rPr>
              <a:t>(Wojewoda Mazowiecki)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Remont drogi gminnej nr 130247W w miejscowości Wola Rębkowska ul. Wiatraczna oraz Miętne ul. Wiatraczna na odcinku od km 0+220 do km 1+150 o długości 0+930 km- </a:t>
            </a:r>
            <a:r>
              <a:rPr lang="pl-PL" b="1" dirty="0">
                <a:solidFill>
                  <a:srgbClr val="FF0000"/>
                </a:solidFill>
              </a:rPr>
              <a:t>369 950,00 PLN </a:t>
            </a:r>
            <a:r>
              <a:rPr lang="pl-PL" b="1" dirty="0">
                <a:solidFill>
                  <a:schemeClr val="bg1"/>
                </a:solidFill>
              </a:rPr>
              <a:t>(Wojewoda Mazowiecki)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Remont drogi gminnej nr 130225W w miejscowości Miętne ul. Spacerowa na odcinku od km 0+770 do km 1+100 o długości 0,330km- </a:t>
            </a:r>
            <a:r>
              <a:rPr lang="pl-PL" b="1" dirty="0">
                <a:solidFill>
                  <a:srgbClr val="FF0000"/>
                </a:solidFill>
              </a:rPr>
              <a:t>180 594,00 PLN </a:t>
            </a:r>
            <a:r>
              <a:rPr lang="pl-PL" b="1" dirty="0">
                <a:solidFill>
                  <a:schemeClr val="bg1"/>
                </a:solidFill>
              </a:rPr>
              <a:t>(Wojewoda Mazowiecki)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Remont drogi gminnej nr 130227W w miejscowości Czyszkówek - Lucin od km 0+300 do km 1+015 o długości 0,715 km – </a:t>
            </a:r>
            <a:r>
              <a:rPr lang="pl-PL" b="1" dirty="0">
                <a:solidFill>
                  <a:srgbClr val="FF0000"/>
                </a:solidFill>
              </a:rPr>
              <a:t>231 604,00 PLN </a:t>
            </a:r>
            <a:r>
              <a:rPr lang="pl-PL" b="1" dirty="0">
                <a:solidFill>
                  <a:schemeClr val="bg1"/>
                </a:solidFill>
              </a:rPr>
              <a:t>(Wojewoda Mazowiecki)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Remont drogi gminnej nr 130231W w miejscowości Sulbiny ul. Ogrodowa – ul. Spacerowa – ul. Leśna od km 0+000 do km 0+328 oraz od km 0+500 do km 1+690 o łącznej długości 1,518 km – </a:t>
            </a:r>
            <a:r>
              <a:rPr lang="pl-PL" b="1" dirty="0">
                <a:solidFill>
                  <a:srgbClr val="FF0000"/>
                </a:solidFill>
              </a:rPr>
              <a:t>478 026,00 PLN </a:t>
            </a:r>
            <a:r>
              <a:rPr lang="pl-PL" b="1" dirty="0">
                <a:solidFill>
                  <a:schemeClr val="bg1"/>
                </a:solidFill>
              </a:rPr>
              <a:t>(Wojewoda  Mazowiecki)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Remont drogi gminnej nr 130268W w miejscowości Sulbiny ul. Spacerowa od km 0+000 do km 0+256 o długości 0,256 km - </a:t>
            </a:r>
            <a:r>
              <a:rPr lang="pl-PL" b="1" dirty="0">
                <a:solidFill>
                  <a:srgbClr val="FF0000"/>
                </a:solidFill>
              </a:rPr>
              <a:t>94 982,00 PLN </a:t>
            </a:r>
            <a:r>
              <a:rPr lang="pl-PL" b="1" dirty="0">
                <a:solidFill>
                  <a:schemeClr val="bg1"/>
                </a:solidFill>
              </a:rPr>
              <a:t>(Wojewoda Mazowiecki)</a:t>
            </a:r>
          </a:p>
          <a:p>
            <a:pPr algn="just"/>
            <a:endParaRPr lang="pl-PL" b="1" dirty="0">
              <a:solidFill>
                <a:schemeClr val="bg1"/>
              </a:solidFill>
            </a:endParaRPr>
          </a:p>
          <a:p>
            <a:pPr algn="just"/>
            <a:endParaRPr lang="pl-PL" b="1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pl-PL" b="1" dirty="0">
              <a:solidFill>
                <a:schemeClr val="bg1"/>
              </a:solidFill>
            </a:endParaRP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49958192-B889-09D2-4627-870794D2D5D6}"/>
              </a:ext>
            </a:extLst>
          </p:cNvPr>
          <p:cNvSpPr txBox="1">
            <a:spLocks/>
          </p:cNvSpPr>
          <p:nvPr/>
        </p:nvSpPr>
        <p:spPr>
          <a:xfrm>
            <a:off x="309593" y="247677"/>
            <a:ext cx="4165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chemeClr val="bg1"/>
                </a:solidFill>
              </a:rPr>
              <a:t>Gmina Garwolin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884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2320" y="1866534"/>
            <a:ext cx="11244106" cy="4427262"/>
          </a:xfrm>
        </p:spPr>
        <p:txBody>
          <a:bodyPr>
            <a:normAutofit/>
          </a:bodyPr>
          <a:lstStyle/>
          <a:p>
            <a:pPr algn="just"/>
            <a:endParaRPr lang="pl-PL" b="1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Środki na uzupełnienie subwencji ogólnej, z przeznaczeniem na wsparcie finansowe inwestycji w zakresie wodociągów i zaopatrzenia w wodę  - </a:t>
            </a:r>
            <a:r>
              <a:rPr lang="pl-PL" b="1" dirty="0">
                <a:solidFill>
                  <a:srgbClr val="FF0000"/>
                </a:solidFill>
              </a:rPr>
              <a:t>300  000,00 PLN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Środki na uzupełnienie subwencji ogólnej, z przeznaczeniem na wsparcie finansowe inwestycji w zakresie kanalizacji – </a:t>
            </a:r>
            <a:r>
              <a:rPr lang="pl-PL" b="1" dirty="0">
                <a:solidFill>
                  <a:srgbClr val="FF0000"/>
                </a:solidFill>
              </a:rPr>
              <a:t>953 487,00 PLN </a:t>
            </a:r>
            <a:endParaRPr lang="pl-PL" dirty="0">
              <a:solidFill>
                <a:srgbClr val="FF0000"/>
              </a:solidFill>
            </a:endParaRPr>
          </a:p>
          <a:p>
            <a:pPr algn="just"/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001E79F-742A-D5B2-B67A-B4E1E2EE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3" y="247677"/>
            <a:ext cx="416513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Garwolin</a:t>
            </a:r>
          </a:p>
        </p:txBody>
      </p:sp>
    </p:spTree>
    <p:extLst>
      <p:ext uri="{BB962C8B-B14F-4D97-AF65-F5344CB8AC3E}">
        <p14:creationId xmlns:p14="http://schemas.microsoft.com/office/powerpoint/2010/main" val="39622072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0095" y="1804062"/>
            <a:ext cx="11871809" cy="542358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b="1" dirty="0">
                <a:solidFill>
                  <a:schemeClr val="bg1"/>
                </a:solidFill>
              </a:rPr>
              <a:t>Adaptacja poddasza Przedszkola w Woli Rębkowskiej – etap I		</a:t>
            </a:r>
            <a:r>
              <a:rPr lang="pl-PL" b="1" dirty="0">
                <a:solidFill>
                  <a:srgbClr val="FF0000"/>
                </a:solidFill>
              </a:rPr>
              <a:t>1 178 000,00 PLN </a:t>
            </a:r>
            <a:r>
              <a:rPr lang="pl-PL" b="1" dirty="0">
                <a:solidFill>
                  <a:schemeClr val="bg1"/>
                </a:solidFill>
              </a:rPr>
              <a:t>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Budowa sieci wodociągowej kanalizacyjnej w miejscowości Miętne - 	</a:t>
            </a:r>
            <a:r>
              <a:rPr lang="pl-PL" b="1" dirty="0">
                <a:solidFill>
                  <a:srgbClr val="FF0000"/>
                </a:solidFill>
              </a:rPr>
              <a:t>315 000,00 PLN </a:t>
            </a:r>
            <a:r>
              <a:rPr lang="pl-PL" b="1" dirty="0">
                <a:solidFill>
                  <a:schemeClr val="bg1"/>
                </a:solidFill>
              </a:rPr>
              <a:t>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Modernizacja dachu na budynku strażnicy OSP w Woli Rębkowskiej  - </a:t>
            </a:r>
            <a:r>
              <a:rPr lang="pl-PL" b="1" dirty="0">
                <a:solidFill>
                  <a:srgbClr val="FF0000"/>
                </a:solidFill>
              </a:rPr>
              <a:t>157 285,67 PLN </a:t>
            </a:r>
            <a:r>
              <a:rPr lang="pl-PL" b="1" dirty="0">
                <a:solidFill>
                  <a:schemeClr val="bg1"/>
                </a:solidFill>
              </a:rPr>
              <a:t>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Modernizacja oświetlenia drogowego w miejscowości Puznów Nowy, Budy Uśniackie i Rębków ul. Polna - </a:t>
            </a:r>
            <a:r>
              <a:rPr lang="pl-PL" b="1" dirty="0">
                <a:solidFill>
                  <a:srgbClr val="FF0000"/>
                </a:solidFill>
              </a:rPr>
              <a:t>49 970,00 PLN </a:t>
            </a:r>
            <a:r>
              <a:rPr lang="pl-PL" b="1" dirty="0">
                <a:solidFill>
                  <a:schemeClr val="bg1"/>
                </a:solidFill>
              </a:rPr>
              <a:t>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Modernizacja rozbudowa i wyposażenie budynku usługowego w Woli Rębkowskiej -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	</a:t>
            </a:r>
            <a:r>
              <a:rPr lang="pl-PL" b="1" dirty="0">
                <a:solidFill>
                  <a:srgbClr val="FF0000"/>
                </a:solidFill>
              </a:rPr>
              <a:t>5 000 000,00 PLN</a:t>
            </a:r>
            <a:r>
              <a:rPr lang="pl-PL" b="1" dirty="0">
                <a:solidFill>
                  <a:schemeClr val="bg1"/>
                </a:solidFill>
              </a:rPr>
              <a:t>(RFIL)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Budowa obiektów sportowych  w Szkole Podstawowej im. Orła Białego w Michałówce -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	</a:t>
            </a:r>
            <a:r>
              <a:rPr lang="pl-PL" b="1" dirty="0">
                <a:solidFill>
                  <a:srgbClr val="FF0000"/>
                </a:solidFill>
              </a:rPr>
              <a:t>200 000,00 PLN  </a:t>
            </a:r>
            <a:r>
              <a:rPr lang="pl-PL" b="1" dirty="0">
                <a:solidFill>
                  <a:schemeClr val="bg1"/>
                </a:solidFill>
              </a:rPr>
              <a:t>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Wykonanie w formule zaprojektuj i wybuduj zadania inwestycyjnego pn. „Budowa kanalizacji sanitarnej </a:t>
            </a:r>
            <a:r>
              <a:rPr lang="pl-PL" b="1" dirty="0" err="1">
                <a:solidFill>
                  <a:schemeClr val="bg1"/>
                </a:solidFill>
              </a:rPr>
              <a:t>grawitacyjno</a:t>
            </a:r>
            <a:r>
              <a:rPr lang="pl-PL" b="1" dirty="0">
                <a:solidFill>
                  <a:schemeClr val="bg1"/>
                </a:solidFill>
              </a:rPr>
              <a:t> – tłoczonej w Woli Rębkowskiej, gm. Garwolin – </a:t>
            </a:r>
            <a:r>
              <a:rPr lang="pl-PL" b="1" dirty="0">
                <a:solidFill>
                  <a:srgbClr val="FF0000"/>
                </a:solidFill>
              </a:rPr>
              <a:t>577 799,00 PLN </a:t>
            </a:r>
            <a:r>
              <a:rPr lang="pl-PL" b="1" dirty="0">
                <a:solidFill>
                  <a:schemeClr val="bg1"/>
                </a:solidFill>
              </a:rPr>
              <a:t>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Modernizacja oświetlenia drogowego w miejscowości Sulbiny ul. Dębowa, ul. Górna, od ul. Warszawskiej do ul. Dębowej na terenie gminy Garwolin – </a:t>
            </a:r>
            <a:r>
              <a:rPr lang="pl-PL" b="1" dirty="0">
                <a:solidFill>
                  <a:srgbClr val="FF0000"/>
                </a:solidFill>
              </a:rPr>
              <a:t>95 850,87 PLN </a:t>
            </a:r>
            <a:r>
              <a:rPr lang="pl-PL" b="1" dirty="0">
                <a:solidFill>
                  <a:schemeClr val="bg1"/>
                </a:solidFill>
              </a:rPr>
              <a:t>(RFIL)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Modernizacja oświetlenia drogowego w miejscowości Sulbiny ul. Nadwodna na terenie Gminy Garwolin” – </a:t>
            </a:r>
            <a:r>
              <a:rPr lang="pl-PL" b="1" dirty="0">
                <a:solidFill>
                  <a:srgbClr val="FF0000"/>
                </a:solidFill>
              </a:rPr>
              <a:t>56 257,13 PLN </a:t>
            </a:r>
            <a:r>
              <a:rPr lang="pl-PL" b="1" dirty="0">
                <a:solidFill>
                  <a:schemeClr val="bg1"/>
                </a:solidFill>
              </a:rPr>
              <a:t>(RFIL)</a:t>
            </a:r>
          </a:p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0BCD5C6-8201-1F59-70F7-8F6585AC1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3" y="247677"/>
            <a:ext cx="416513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Garwolin</a:t>
            </a:r>
          </a:p>
        </p:txBody>
      </p:sp>
    </p:spTree>
    <p:extLst>
      <p:ext uri="{BB962C8B-B14F-4D97-AF65-F5344CB8AC3E}">
        <p14:creationId xmlns:p14="http://schemas.microsoft.com/office/powerpoint/2010/main" val="2720341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A0EF779-82A4-1ABB-891C-4FDE7C389F3D}"/>
              </a:ext>
            </a:extLst>
          </p:cNvPr>
          <p:cNvSpPr txBox="1">
            <a:spLocks/>
          </p:cNvSpPr>
          <p:nvPr/>
        </p:nvSpPr>
        <p:spPr>
          <a:xfrm>
            <a:off x="335781" y="334980"/>
            <a:ext cx="66076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Inwestycje powiatowe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61E30446-6E35-E363-870A-48B73105279B}"/>
              </a:ext>
            </a:extLst>
          </p:cNvPr>
          <p:cNvSpPr txBox="1">
            <a:spLocks/>
          </p:cNvSpPr>
          <p:nvPr/>
        </p:nvSpPr>
        <p:spPr>
          <a:xfrm>
            <a:off x="335781" y="2877623"/>
            <a:ext cx="11692095" cy="160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Przebudowa drogi powiatowej Nr 1314W na terenie Gminy Pilawa </a:t>
            </a:r>
            <a:b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 m. Puznówka</a:t>
            </a:r>
            <a:r>
              <a:rPr lang="pl-PL" sz="1800" b="1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bg1"/>
                </a:solidFill>
              </a:rPr>
              <a:t>– 5 183 399,70 (PŁ)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Przebudowa drogi powiatowej Nr 1317W Parysów </a:t>
            </a:r>
            <a:r>
              <a:rPr lang="pl-PL" sz="2000" b="1" dirty="0">
                <a:solidFill>
                  <a:schemeClr val="bg1"/>
                </a:solidFill>
              </a:rPr>
              <a:t>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Gózd </a:t>
            </a:r>
            <a:r>
              <a:rPr lang="pl-PL" sz="2000" b="1" dirty="0">
                <a:solidFill>
                  <a:schemeClr val="bg1"/>
                </a:solidFill>
              </a:rPr>
              <a:t>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Borowie-ul. Borowska w m. Parysów </a:t>
            </a:r>
            <a:r>
              <a:rPr lang="pl-PL" sz="2000" b="1" dirty="0">
                <a:solidFill>
                  <a:schemeClr val="bg1"/>
                </a:solidFill>
              </a:rPr>
              <a:t>– 689 070,98 (PŁ)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Przebudowa drogi powiatowej Nr 1325W na terenie Gminy Maciejowice </a:t>
            </a:r>
            <a:b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 miejscowościach: Pogorzelec, Polik i Maciejowice </a:t>
            </a:r>
            <a:r>
              <a:rPr lang="pl-PL" sz="2000" b="1" dirty="0">
                <a:solidFill>
                  <a:schemeClr val="bg1"/>
                </a:solidFill>
              </a:rPr>
              <a:t>– 9 862 704,75 (PŁ) 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Przebudowa drogi powiatowej Nr 1330W Garwolin </a:t>
            </a:r>
            <a:r>
              <a:rPr lang="pl-PL" sz="2000" b="1" dirty="0">
                <a:solidFill>
                  <a:schemeClr val="bg1"/>
                </a:solidFill>
              </a:rPr>
              <a:t>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Oziemkówka</a:t>
            </a:r>
            <a:r>
              <a:rPr lang="pl-PL" sz="2000" b="1" dirty="0">
                <a:solidFill>
                  <a:schemeClr val="bg1"/>
                </a:solidFill>
              </a:rPr>
              <a:t>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Miastków Kościelny</a:t>
            </a:r>
            <a:r>
              <a:rPr lang="pl-PL" sz="2000" b="1" dirty="0">
                <a:solidFill>
                  <a:schemeClr val="bg1"/>
                </a:solidFill>
              </a:rPr>
              <a:t>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Zwola Poduchowna</a:t>
            </a:r>
            <a:r>
              <a:rPr lang="pl-PL" sz="2000" b="1" dirty="0">
                <a:solidFill>
                  <a:schemeClr val="bg1"/>
                </a:solidFill>
              </a:rPr>
              <a:t>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Żelechów</a:t>
            </a:r>
            <a:r>
              <a:rPr lang="pl-PL" sz="2000" b="1" dirty="0">
                <a:solidFill>
                  <a:schemeClr val="bg1"/>
                </a:solidFill>
              </a:rPr>
              <a:t>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Dudki</a:t>
            </a:r>
            <a:r>
              <a:rPr lang="pl-PL" sz="2000" b="1" dirty="0">
                <a:solidFill>
                  <a:schemeClr val="bg1"/>
                </a:solidFill>
              </a:rPr>
              <a:t>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Trojanów w m. Nowy Kębłów </a:t>
            </a:r>
            <a:r>
              <a:rPr lang="pl-PL" sz="2000" b="1" dirty="0">
                <a:solidFill>
                  <a:schemeClr val="bg1"/>
                </a:solidFill>
              </a:rPr>
              <a:t>– 2 213 247,12 (PŁ) </a:t>
            </a:r>
          </a:p>
          <a:p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40F07A-1A6C-D975-740D-0469A40333E4}"/>
              </a:ext>
            </a:extLst>
          </p:cNvPr>
          <p:cNvSpPr txBox="1"/>
          <p:nvPr/>
        </p:nvSpPr>
        <p:spPr>
          <a:xfrm>
            <a:off x="249952" y="1660543"/>
            <a:ext cx="116920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bg1"/>
                </a:solidFill>
                <a:effectLst/>
                <a:latin typeface="Poppins" panose="00000500000000000000" pitchFamily="2" charset="-18"/>
                <a:ea typeface="Times New Roman" panose="02020603050405020304" pitchFamily="18" charset="0"/>
                <a:cs typeface="Poppins" panose="00000500000000000000" pitchFamily="2" charset="-18"/>
              </a:rPr>
              <a:t>PRZEBUDOWA INFRASTRUKTURY DROGOWO-MOSTOWEJ NA TERENIE POWIATU GARWOLIŃSKIEGO </a:t>
            </a:r>
            <a:r>
              <a:rPr lang="pl-PL" sz="2800" b="1" dirty="0">
                <a:solidFill>
                  <a:schemeClr val="bg1"/>
                </a:solidFill>
                <a:effectLst/>
                <a:latin typeface="Poppins" panose="00000500000000000000" pitchFamily="2" charset="-18"/>
                <a:ea typeface="Times New Roman" panose="02020603050405020304" pitchFamily="18" charset="0"/>
                <a:cs typeface="Poppins" panose="00000500000000000000" pitchFamily="2" charset="-18"/>
              </a:rPr>
              <a:t>31 235 664,09 – (PŁ 17 147 500)</a:t>
            </a:r>
            <a:endParaRPr lang="pl-PL" sz="1800" b="1" dirty="0">
              <a:solidFill>
                <a:schemeClr val="bg1"/>
              </a:solidFill>
              <a:effectLst/>
              <a:latin typeface="Poppins" panose="00000500000000000000" pitchFamily="2" charset="-18"/>
              <a:ea typeface="Times New Roman" panose="02020603050405020304" pitchFamily="18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933717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85" y="1507902"/>
            <a:ext cx="10515600" cy="924013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Minister Sportu i Turystyki Infrastruktura Sportowa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78" y="2274436"/>
            <a:ext cx="11661843" cy="4583564"/>
          </a:xfrm>
        </p:spPr>
        <p:txBody>
          <a:bodyPr>
            <a:normAutofit fontScale="70000" lnSpcReduction="20000"/>
          </a:bodyPr>
          <a:lstStyle/>
          <a:p>
            <a:r>
              <a:rPr lang="pl-PL" sz="3400" dirty="0">
                <a:solidFill>
                  <a:schemeClr val="bg1"/>
                </a:solidFill>
              </a:rPr>
              <a:t>Budowa boiska lekkoatletycznego przy Zespole Szkół w Rudzie Talubskiej gm. Garwolin wariant 333,33 . – certyfikowany -  </a:t>
            </a:r>
            <a:r>
              <a:rPr lang="pl-PL" sz="3400" dirty="0">
                <a:solidFill>
                  <a:srgbClr val="FF0000"/>
                </a:solidFill>
              </a:rPr>
              <a:t>1 000 000,00 PLN </a:t>
            </a:r>
            <a:r>
              <a:rPr lang="pl-PL" sz="3400" dirty="0">
                <a:solidFill>
                  <a:schemeClr val="bg1"/>
                </a:solidFill>
              </a:rPr>
              <a:t>(</a:t>
            </a:r>
            <a:r>
              <a:rPr lang="pl-PL" sz="3400" dirty="0" err="1">
                <a:solidFill>
                  <a:schemeClr val="bg1"/>
                </a:solidFill>
              </a:rPr>
              <a:t>MSiT</a:t>
            </a:r>
            <a:r>
              <a:rPr lang="pl-PL" sz="3400" dirty="0">
                <a:solidFill>
                  <a:schemeClr val="bg1"/>
                </a:solidFill>
              </a:rPr>
              <a:t>)</a:t>
            </a:r>
          </a:p>
          <a:p>
            <a:r>
              <a:rPr lang="pl-PL" sz="3400" dirty="0">
                <a:solidFill>
                  <a:schemeClr val="bg1"/>
                </a:solidFill>
              </a:rPr>
              <a:t>Przebudowa boiska przy Szkole Podstawowej w Wilkowyi, budowa oświetlenia obiektu lekkoatletycznego przy Zespole Szkół w Rudzie Talubskiej, siłowni zewnętrznej w Rębkowie oraz remont Sali gimnastycznej przy Publicznym Gimnazjum w Woli Rębkowskiej„ - </a:t>
            </a:r>
          </a:p>
          <a:p>
            <a:pPr marL="0" indent="0">
              <a:buNone/>
            </a:pPr>
            <a:r>
              <a:rPr lang="pl-PL" sz="3400" dirty="0">
                <a:solidFill>
                  <a:schemeClr val="bg1"/>
                </a:solidFill>
              </a:rPr>
              <a:t>	</a:t>
            </a:r>
            <a:r>
              <a:rPr lang="pl-PL" sz="3400" dirty="0">
                <a:solidFill>
                  <a:srgbClr val="FF0000"/>
                </a:solidFill>
              </a:rPr>
              <a:t>212 342,00</a:t>
            </a:r>
            <a:r>
              <a:rPr lang="pl-PL" sz="3400" dirty="0">
                <a:solidFill>
                  <a:schemeClr val="bg1"/>
                </a:solidFill>
              </a:rPr>
              <a:t> </a:t>
            </a:r>
            <a:r>
              <a:rPr lang="pl-PL" sz="3400" dirty="0">
                <a:solidFill>
                  <a:srgbClr val="FF0000"/>
                </a:solidFill>
              </a:rPr>
              <a:t>PLN </a:t>
            </a:r>
            <a:r>
              <a:rPr lang="pl-PL" sz="3400" dirty="0">
                <a:solidFill>
                  <a:schemeClr val="bg1"/>
                </a:solidFill>
              </a:rPr>
              <a:t>(</a:t>
            </a:r>
            <a:r>
              <a:rPr lang="pl-PL" sz="3400" dirty="0" err="1">
                <a:solidFill>
                  <a:schemeClr val="bg1"/>
                </a:solidFill>
              </a:rPr>
              <a:t>MSiT</a:t>
            </a:r>
            <a:r>
              <a:rPr lang="pl-PL" sz="3400" dirty="0">
                <a:solidFill>
                  <a:schemeClr val="bg1"/>
                </a:solidFill>
              </a:rPr>
              <a:t>)</a:t>
            </a:r>
          </a:p>
          <a:p>
            <a:r>
              <a:rPr lang="pl-PL" sz="3400" dirty="0">
                <a:solidFill>
                  <a:schemeClr val="bg1"/>
                </a:solidFill>
              </a:rPr>
              <a:t>Budowa Otwartych Stref aktywności w gminie Garwolin – </a:t>
            </a:r>
            <a:r>
              <a:rPr lang="pl-PL" sz="3400" dirty="0">
                <a:solidFill>
                  <a:srgbClr val="FF0000"/>
                </a:solidFill>
              </a:rPr>
              <a:t>100 000,00 PLN </a:t>
            </a:r>
            <a:r>
              <a:rPr lang="pl-PL" sz="3400" dirty="0">
                <a:solidFill>
                  <a:schemeClr val="bg1"/>
                </a:solidFill>
              </a:rPr>
              <a:t>(</a:t>
            </a:r>
            <a:r>
              <a:rPr lang="pl-PL" sz="3400" dirty="0" err="1">
                <a:solidFill>
                  <a:schemeClr val="bg1"/>
                </a:solidFill>
              </a:rPr>
              <a:t>MSiT</a:t>
            </a:r>
            <a:r>
              <a:rPr lang="pl-PL" sz="3400" dirty="0">
                <a:solidFill>
                  <a:schemeClr val="bg1"/>
                </a:solidFill>
              </a:rPr>
              <a:t>)</a:t>
            </a:r>
          </a:p>
          <a:p>
            <a:r>
              <a:rPr lang="pl-PL" sz="3400" dirty="0">
                <a:solidFill>
                  <a:schemeClr val="bg1"/>
                </a:solidFill>
              </a:rPr>
              <a:t>Budowa obiektów sportowych  w Szkole Podstawowej im. Orła Białego w Michałówce – 	</a:t>
            </a:r>
            <a:r>
              <a:rPr lang="pl-PL" sz="3400" dirty="0">
                <a:solidFill>
                  <a:srgbClr val="FF0000"/>
                </a:solidFill>
              </a:rPr>
              <a:t>795 200,00</a:t>
            </a:r>
            <a:r>
              <a:rPr lang="pl-PL" sz="3400" dirty="0">
                <a:solidFill>
                  <a:schemeClr val="bg1"/>
                </a:solidFill>
              </a:rPr>
              <a:t> </a:t>
            </a:r>
            <a:r>
              <a:rPr lang="pl-PL" sz="3400" dirty="0">
                <a:solidFill>
                  <a:srgbClr val="FF0000"/>
                </a:solidFill>
              </a:rPr>
              <a:t>PLN </a:t>
            </a:r>
            <a:r>
              <a:rPr lang="pl-PL" sz="3400" dirty="0">
                <a:solidFill>
                  <a:schemeClr val="bg1"/>
                </a:solidFill>
              </a:rPr>
              <a:t>(</a:t>
            </a:r>
            <a:r>
              <a:rPr lang="pl-PL" sz="3400" dirty="0" err="1">
                <a:solidFill>
                  <a:schemeClr val="bg1"/>
                </a:solidFill>
              </a:rPr>
              <a:t>MSiT</a:t>
            </a:r>
            <a:r>
              <a:rPr lang="pl-PL" sz="3400" dirty="0">
                <a:solidFill>
                  <a:schemeClr val="bg1"/>
                </a:solidFill>
              </a:rPr>
              <a:t>)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5800" b="1" dirty="0">
                <a:solidFill>
                  <a:schemeClr val="bg1"/>
                </a:solidFill>
              </a:rPr>
              <a:t>Łączna kwota, która trafiła do  Gminy Garwolin  to  - </a:t>
            </a:r>
          </a:p>
          <a:p>
            <a:pPr marL="0" indent="0">
              <a:buNone/>
            </a:pPr>
            <a:r>
              <a:rPr lang="pl-PL" sz="7700" b="1" dirty="0">
                <a:solidFill>
                  <a:srgbClr val="FF0000"/>
                </a:solidFill>
              </a:rPr>
              <a:t>2 107 542,00</a:t>
            </a:r>
            <a:r>
              <a:rPr lang="pl-PL" sz="2200" dirty="0">
                <a:solidFill>
                  <a:schemeClr val="bg1"/>
                </a:solidFill>
              </a:rPr>
              <a:t> </a:t>
            </a:r>
            <a:r>
              <a:rPr lang="pl-PL" sz="7700" dirty="0">
                <a:solidFill>
                  <a:srgbClr val="FF0000"/>
                </a:solidFill>
              </a:rPr>
              <a:t>PLN</a:t>
            </a:r>
            <a:endParaRPr lang="pl-PL" sz="1900" b="1" dirty="0">
              <a:solidFill>
                <a:srgbClr val="FF00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B7822359-1298-3505-450B-5614E8A5CC9D}"/>
              </a:ext>
            </a:extLst>
          </p:cNvPr>
          <p:cNvSpPr txBox="1">
            <a:spLocks/>
          </p:cNvSpPr>
          <p:nvPr/>
        </p:nvSpPr>
        <p:spPr>
          <a:xfrm>
            <a:off x="309593" y="247677"/>
            <a:ext cx="4165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Gmina Garwolin</a:t>
            </a:r>
          </a:p>
        </p:txBody>
      </p:sp>
    </p:spTree>
    <p:extLst>
      <p:ext uri="{BB962C8B-B14F-4D97-AF65-F5344CB8AC3E}">
        <p14:creationId xmlns:p14="http://schemas.microsoft.com/office/powerpoint/2010/main" val="35436094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3524A5-3809-D037-E9EB-F28612159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schemeClr val="bg1"/>
                </a:solidFill>
              </a:rPr>
              <a:t>Łączna kwota środków Inwestycyjnych przekazanych do gminy Garwolin ze wspomnianych źródeł w latach 2016 -2023 to:</a:t>
            </a:r>
          </a:p>
          <a:p>
            <a:pPr marL="0" indent="0">
              <a:buNone/>
            </a:pPr>
            <a:endParaRPr lang="pl-PL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4800" b="1" dirty="0">
                <a:solidFill>
                  <a:srgbClr val="FF0000"/>
                </a:solidFill>
              </a:rPr>
              <a:t>40 929 871,30 PLN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1B7E3305-1783-25F8-3CEE-9700F1FF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3" y="247677"/>
            <a:ext cx="416513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Garwolin</a:t>
            </a:r>
          </a:p>
        </p:txBody>
      </p:sp>
    </p:spTree>
    <p:extLst>
      <p:ext uri="{BB962C8B-B14F-4D97-AF65-F5344CB8AC3E}">
        <p14:creationId xmlns:p14="http://schemas.microsoft.com/office/powerpoint/2010/main" val="6246750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98" y="2912159"/>
            <a:ext cx="9667672" cy="3618690"/>
          </a:xfrm>
        </p:spPr>
        <p:txBody>
          <a:bodyPr>
            <a:normAutofit fontScale="77500" lnSpcReduction="200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2016 –   9 496 947,06 </a:t>
            </a:r>
          </a:p>
          <a:p>
            <a:r>
              <a:rPr lang="pl-PL" dirty="0">
                <a:solidFill>
                  <a:schemeClr val="bg1"/>
                </a:solidFill>
              </a:rPr>
              <a:t>2017 – 12 707 445,51 </a:t>
            </a:r>
          </a:p>
          <a:p>
            <a:r>
              <a:rPr lang="pl-PL" dirty="0">
                <a:solidFill>
                  <a:schemeClr val="bg1"/>
                </a:solidFill>
              </a:rPr>
              <a:t>2018 – 12 213 487,12</a:t>
            </a:r>
          </a:p>
          <a:p>
            <a:r>
              <a:rPr lang="pl-PL" dirty="0">
                <a:solidFill>
                  <a:schemeClr val="bg1"/>
                </a:solidFill>
              </a:rPr>
              <a:t>2019 – 15 741 994,78</a:t>
            </a:r>
          </a:p>
          <a:p>
            <a:r>
              <a:rPr lang="pl-PL" dirty="0">
                <a:solidFill>
                  <a:schemeClr val="bg1"/>
                </a:solidFill>
              </a:rPr>
              <a:t>2020 – 19 346 540,97</a:t>
            </a:r>
          </a:p>
          <a:p>
            <a:r>
              <a:rPr lang="pl-PL" dirty="0">
                <a:solidFill>
                  <a:schemeClr val="bg1"/>
                </a:solidFill>
              </a:rPr>
              <a:t>2021 – 19 459 998,53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4400" b="1" dirty="0">
                <a:solidFill>
                  <a:schemeClr val="bg1"/>
                </a:solidFill>
              </a:rPr>
              <a:t>Łączna kwota, która trafiła do rodzin z Gminy Garwolin  to  - </a:t>
            </a:r>
            <a:r>
              <a:rPr lang="pl-PL" sz="6500" b="1" dirty="0">
                <a:solidFill>
                  <a:srgbClr val="FF0000"/>
                </a:solidFill>
              </a:rPr>
              <a:t>88 966 413,97 PLN</a:t>
            </a: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B440932B-3106-7805-DD11-A2A7B881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3" y="247677"/>
            <a:ext cx="416513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Garwolin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792121C9-4792-CBB0-0DE3-F1132737E924}"/>
              </a:ext>
            </a:extLst>
          </p:cNvPr>
          <p:cNvSpPr txBox="1">
            <a:spLocks/>
          </p:cNvSpPr>
          <p:nvPr/>
        </p:nvSpPr>
        <p:spPr>
          <a:xfrm>
            <a:off x="416598" y="1562914"/>
            <a:ext cx="4165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500+</a:t>
            </a:r>
          </a:p>
        </p:txBody>
      </p:sp>
    </p:spTree>
    <p:extLst>
      <p:ext uri="{BB962C8B-B14F-4D97-AF65-F5344CB8AC3E}">
        <p14:creationId xmlns:p14="http://schemas.microsoft.com/office/powerpoint/2010/main" val="41126928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98" y="1562914"/>
            <a:ext cx="416513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Dobry Start 300+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42" y="2957623"/>
            <a:ext cx="10358336" cy="3573226"/>
          </a:xfrm>
        </p:spPr>
        <p:txBody>
          <a:bodyPr>
            <a:normAutofit fontScale="925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2018 – 699 597,92</a:t>
            </a:r>
          </a:p>
          <a:p>
            <a:r>
              <a:rPr lang="pl-PL" dirty="0">
                <a:solidFill>
                  <a:schemeClr val="bg1"/>
                </a:solidFill>
              </a:rPr>
              <a:t>2019 – 669 909,15</a:t>
            </a:r>
          </a:p>
          <a:p>
            <a:r>
              <a:rPr lang="pl-PL" dirty="0">
                <a:solidFill>
                  <a:schemeClr val="bg1"/>
                </a:solidFill>
              </a:rPr>
              <a:t>2020 – 673 969,58</a:t>
            </a:r>
          </a:p>
          <a:p>
            <a:pPr marL="0" indent="0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4300" b="1" dirty="0">
                <a:solidFill>
                  <a:schemeClr val="bg1"/>
                </a:solidFill>
              </a:rPr>
              <a:t>Łączna kwota, która trafiła do rodzin                      z Gminy Garwolin  to  - </a:t>
            </a:r>
            <a:r>
              <a:rPr lang="pl-PL" sz="5800" b="1" dirty="0">
                <a:solidFill>
                  <a:srgbClr val="FF0000"/>
                </a:solidFill>
              </a:rPr>
              <a:t>2 043 476,65 PLN</a:t>
            </a:r>
            <a:endParaRPr lang="pl-PL" sz="43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6CA01A26-F471-F57B-8A06-A462B1CBD68A}"/>
              </a:ext>
            </a:extLst>
          </p:cNvPr>
          <p:cNvSpPr txBox="1">
            <a:spLocks/>
          </p:cNvSpPr>
          <p:nvPr/>
        </p:nvSpPr>
        <p:spPr>
          <a:xfrm>
            <a:off x="309593" y="247677"/>
            <a:ext cx="4165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chemeClr val="bg1"/>
                </a:solidFill>
              </a:rPr>
              <a:t>Gmina Garwolin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080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1715"/>
            <a:ext cx="783539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Opieka wytchnieniowa, Senior+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516"/>
            <a:ext cx="10515600" cy="3894239"/>
          </a:xfrm>
        </p:spPr>
        <p:txBody>
          <a:bodyPr>
            <a:normAutofit fontScale="47500" lnSpcReduction="20000"/>
          </a:bodyPr>
          <a:lstStyle/>
          <a:p>
            <a:r>
              <a:rPr lang="pl-PL" sz="5100" dirty="0">
                <a:solidFill>
                  <a:schemeClr val="bg1"/>
                </a:solidFill>
              </a:rPr>
              <a:t>2017 – 	150 000,00 	(Senior+)</a:t>
            </a:r>
          </a:p>
          <a:p>
            <a:r>
              <a:rPr lang="pl-PL" sz="5100" dirty="0">
                <a:solidFill>
                  <a:schemeClr val="bg1"/>
                </a:solidFill>
              </a:rPr>
              <a:t>2018 –   	14 358,00 	(Senior+)</a:t>
            </a:r>
          </a:p>
          <a:p>
            <a:r>
              <a:rPr lang="pl-PL" sz="5100" dirty="0">
                <a:solidFill>
                  <a:schemeClr val="bg1"/>
                </a:solidFill>
              </a:rPr>
              <a:t>2019 –    	14 358,00 	(Senior+)</a:t>
            </a:r>
          </a:p>
          <a:p>
            <a:r>
              <a:rPr lang="pl-PL" sz="5100" dirty="0">
                <a:solidFill>
                  <a:schemeClr val="bg1"/>
                </a:solidFill>
              </a:rPr>
              <a:t>2020 –    	24 464,00 	(Senior+)</a:t>
            </a:r>
          </a:p>
          <a:p>
            <a:r>
              <a:rPr lang="pl-PL" sz="5100" dirty="0">
                <a:solidFill>
                  <a:schemeClr val="bg1"/>
                </a:solidFill>
              </a:rPr>
              <a:t>2021 –    	33 387,09 	(Senior+), 19 200,00 (Opieka wytchnieniowa)</a:t>
            </a:r>
          </a:p>
          <a:p>
            <a:r>
              <a:rPr lang="pl-PL" sz="5100" dirty="0">
                <a:solidFill>
                  <a:schemeClr val="bg1"/>
                </a:solidFill>
              </a:rPr>
              <a:t>2022 –   	36 316,00 	(Senior+), 39 168,00 (Opieka wytchnieniowa)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5100" b="1" dirty="0">
                <a:solidFill>
                  <a:schemeClr val="bg1"/>
                </a:solidFill>
              </a:rPr>
              <a:t>Łączna kwota, którą pozyskała Gmina Garwolin  to  -  </a:t>
            </a:r>
            <a:r>
              <a:rPr lang="pl-PL" sz="7300" b="1" dirty="0">
                <a:solidFill>
                  <a:srgbClr val="FF0000"/>
                </a:solidFill>
              </a:rPr>
              <a:t>331 251,09 PLN</a:t>
            </a:r>
            <a:endParaRPr lang="pl-PL" sz="5100" b="1" dirty="0">
              <a:solidFill>
                <a:schemeClr val="bg1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FEDBF33-DF84-D32E-9DB4-82E49DF0249C}"/>
              </a:ext>
            </a:extLst>
          </p:cNvPr>
          <p:cNvSpPr txBox="1">
            <a:spLocks/>
          </p:cNvSpPr>
          <p:nvPr/>
        </p:nvSpPr>
        <p:spPr>
          <a:xfrm>
            <a:off x="309593" y="247677"/>
            <a:ext cx="4165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chemeClr val="bg1"/>
                </a:solidFill>
              </a:rPr>
              <a:t>Gmina Garwolin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533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13" y="1284165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Maluch+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1621"/>
            <a:ext cx="10515600" cy="4322256"/>
          </a:xfrm>
        </p:spPr>
        <p:txBody>
          <a:bodyPr>
            <a:normAutofit fontScale="925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2016		– 48 000,00</a:t>
            </a:r>
          </a:p>
          <a:p>
            <a:r>
              <a:rPr lang="pl-PL" dirty="0">
                <a:solidFill>
                  <a:schemeClr val="bg1"/>
                </a:solidFill>
              </a:rPr>
              <a:t>2017 	– 33 600,00</a:t>
            </a:r>
          </a:p>
          <a:p>
            <a:r>
              <a:rPr lang="pl-PL" dirty="0">
                <a:solidFill>
                  <a:schemeClr val="bg1"/>
                </a:solidFill>
              </a:rPr>
              <a:t>2018 	– 36 000,00</a:t>
            </a:r>
          </a:p>
          <a:p>
            <a:r>
              <a:rPr lang="pl-PL" dirty="0">
                <a:solidFill>
                  <a:schemeClr val="bg1"/>
                </a:solidFill>
              </a:rPr>
              <a:t>2019 	– 36 000,00</a:t>
            </a:r>
          </a:p>
          <a:p>
            <a:r>
              <a:rPr lang="pl-PL" dirty="0">
                <a:solidFill>
                  <a:schemeClr val="bg1"/>
                </a:solidFill>
              </a:rPr>
              <a:t>2020 	– 32 400,00</a:t>
            </a:r>
          </a:p>
          <a:p>
            <a:r>
              <a:rPr lang="pl-PL" dirty="0">
                <a:solidFill>
                  <a:schemeClr val="bg1"/>
                </a:solidFill>
              </a:rPr>
              <a:t>2021 	– 40 800,00</a:t>
            </a:r>
          </a:p>
          <a:p>
            <a:pPr marL="0" indent="0">
              <a:buNone/>
            </a:pPr>
            <a:endParaRPr lang="pl-PL" sz="1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3900" b="1" dirty="0">
                <a:solidFill>
                  <a:schemeClr val="bg1"/>
                </a:solidFill>
              </a:rPr>
              <a:t>Łączna kwota, która trafiła do żłobka funkcjonującego w Gminie Garwolin  to  - </a:t>
            </a:r>
            <a:r>
              <a:rPr lang="pl-PL" sz="3900" b="1" dirty="0">
                <a:solidFill>
                  <a:srgbClr val="FF0000"/>
                </a:solidFill>
              </a:rPr>
              <a:t>226 800,00 PLN</a:t>
            </a:r>
            <a:endParaRPr lang="pl-PL" sz="39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21713B08-1A97-D5DF-B061-08C963D119A2}"/>
              </a:ext>
            </a:extLst>
          </p:cNvPr>
          <p:cNvSpPr txBox="1">
            <a:spLocks/>
          </p:cNvSpPr>
          <p:nvPr/>
        </p:nvSpPr>
        <p:spPr>
          <a:xfrm>
            <a:off x="309593" y="247677"/>
            <a:ext cx="4165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chemeClr val="bg1"/>
                </a:solidFill>
              </a:rPr>
              <a:t>Gmina Garwolin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145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68" y="1667382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Poznaj Polskę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8" y="2992945"/>
            <a:ext cx="10515600" cy="3291124"/>
          </a:xfrm>
        </p:spPr>
        <p:txBody>
          <a:bodyPr>
            <a:normAutofit fontScale="92500"/>
          </a:bodyPr>
          <a:lstStyle/>
          <a:p>
            <a:r>
              <a:rPr lang="pl-PL" dirty="0">
                <a:solidFill>
                  <a:schemeClr val="bg1"/>
                </a:solidFill>
              </a:rPr>
              <a:t>2022 – 137 640,00 (Ministerstwo Edukacji Narodowej Polski Ład)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4400" b="1" dirty="0">
                <a:solidFill>
                  <a:schemeClr val="bg1"/>
                </a:solidFill>
              </a:rPr>
              <a:t>Łączna kwota, która trafiła do rodzin  na organizację wyjazdów dla uczniów i uczennic  z Gminy Garwolin  to  - </a:t>
            </a:r>
            <a:r>
              <a:rPr lang="pl-PL" sz="6500" b="1" dirty="0">
                <a:solidFill>
                  <a:srgbClr val="FF0000"/>
                </a:solidFill>
              </a:rPr>
              <a:t>137 640,00 PLN</a:t>
            </a: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CEF8BB9D-C52D-26E2-19C9-898FBD2B157C}"/>
              </a:ext>
            </a:extLst>
          </p:cNvPr>
          <p:cNvSpPr txBox="1">
            <a:spLocks/>
          </p:cNvSpPr>
          <p:nvPr/>
        </p:nvSpPr>
        <p:spPr>
          <a:xfrm>
            <a:off x="309593" y="247677"/>
            <a:ext cx="4165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chemeClr val="bg1"/>
                </a:solidFill>
              </a:rPr>
              <a:t>Gmina Garwolin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490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64" y="1663544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Fundusz Sprawiedliwości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79" y="3151188"/>
            <a:ext cx="10515600" cy="3213303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2018 – 52 894,72</a:t>
            </a:r>
          </a:p>
          <a:p>
            <a:r>
              <a:rPr lang="pl-PL" dirty="0">
                <a:solidFill>
                  <a:schemeClr val="bg1"/>
                </a:solidFill>
              </a:rPr>
              <a:t>2023 – 20 000,00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4400" b="1" dirty="0">
                <a:solidFill>
                  <a:schemeClr val="bg1"/>
                </a:solidFill>
              </a:rPr>
              <a:t>Łączna kwota, która trafiła do organizacji                      z Gminy Garwolin  to  - </a:t>
            </a:r>
            <a:r>
              <a:rPr lang="pl-PL" sz="6500" b="1" dirty="0">
                <a:solidFill>
                  <a:srgbClr val="FF0000"/>
                </a:solidFill>
              </a:rPr>
              <a:t>72 894,72 PLN</a:t>
            </a: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6F4E9CB0-3494-4946-88B7-6B8243096769}"/>
              </a:ext>
            </a:extLst>
          </p:cNvPr>
          <p:cNvSpPr txBox="1">
            <a:spLocks/>
          </p:cNvSpPr>
          <p:nvPr/>
        </p:nvSpPr>
        <p:spPr>
          <a:xfrm>
            <a:off x="309593" y="247677"/>
            <a:ext cx="4165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chemeClr val="bg1"/>
                </a:solidFill>
              </a:rPr>
              <a:t>Gmina Garwolin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392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464" y="2331463"/>
            <a:ext cx="10515600" cy="3874784"/>
          </a:xfrm>
        </p:spPr>
        <p:txBody>
          <a:bodyPr>
            <a:normAutofit fontScale="62500" lnSpcReduction="20000"/>
          </a:bodyPr>
          <a:lstStyle/>
          <a:p>
            <a:r>
              <a:rPr lang="pl-PL" dirty="0">
                <a:solidFill>
                  <a:schemeClr val="bg1"/>
                </a:solidFill>
              </a:rPr>
              <a:t>2021 – 	173 128,87 	Zdalna szkoła, Zdalna szkoła +</a:t>
            </a:r>
          </a:p>
          <a:p>
            <a:r>
              <a:rPr lang="pl-PL" dirty="0">
                <a:solidFill>
                  <a:schemeClr val="bg1"/>
                </a:solidFill>
              </a:rPr>
              <a:t>2021 – 	401 130,00 	Cyfrowa Gmina (POPC)</a:t>
            </a:r>
          </a:p>
          <a:p>
            <a:pPr>
              <a:lnSpc>
                <a:spcPct val="120000"/>
              </a:lnSpc>
            </a:pPr>
            <a:r>
              <a:rPr lang="pl-PL" dirty="0">
                <a:solidFill>
                  <a:schemeClr val="bg1"/>
                </a:solidFill>
              </a:rPr>
              <a:t>2022 – 	20 000,00  	Cyfryzacja w Klubie Senior+ (Ministerstwo 							Administracji i Cyfryzacji) 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l-PL" sz="4800" b="1" dirty="0">
                <a:solidFill>
                  <a:schemeClr val="bg1"/>
                </a:solidFill>
              </a:rPr>
              <a:t>Łączna kwota, która trafiła do  Gminy Garwolin  to  - </a:t>
            </a:r>
            <a:r>
              <a:rPr lang="pl-PL" sz="6500" b="1" dirty="0">
                <a:solidFill>
                  <a:srgbClr val="FF0000"/>
                </a:solidFill>
              </a:rPr>
              <a:t>594 258,87 PLN</a:t>
            </a:r>
            <a:endParaRPr lang="pl-PL" sz="4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43EF9FE-BDA5-8116-1F05-2750DD2D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3" y="247677"/>
            <a:ext cx="416513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Garwolin</a:t>
            </a:r>
          </a:p>
        </p:txBody>
      </p:sp>
    </p:spTree>
    <p:extLst>
      <p:ext uri="{BB962C8B-B14F-4D97-AF65-F5344CB8AC3E}">
        <p14:creationId xmlns:p14="http://schemas.microsoft.com/office/powerpoint/2010/main" val="6094668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4E7A4-C26F-410A-9D74-8D4EDDC6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80" y="1682999"/>
            <a:ext cx="10515600" cy="1325563"/>
          </a:xfrm>
        </p:spPr>
        <p:txBody>
          <a:bodyPr>
            <a:no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Laboratoria przyszłości, Aktywna tablica, Bezpieczna +, Posiłek w domu i szkole,  Narodowy Program Rozwoju Czytelnictwa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43" y="3105211"/>
            <a:ext cx="10595043" cy="4139579"/>
          </a:xfrm>
        </p:spPr>
        <p:txBody>
          <a:bodyPr>
            <a:normAutofit fontScale="62500" lnSpcReduction="20000"/>
          </a:bodyPr>
          <a:lstStyle/>
          <a:p>
            <a:r>
              <a:rPr lang="pl-PL" dirty="0">
                <a:solidFill>
                  <a:schemeClr val="bg1"/>
                </a:solidFill>
              </a:rPr>
              <a:t>2017 – Bezpieczna + (21 405,00),  Aktywna Tablica (84 000,00), Pracownia przyrodnicza Wilkowyja  – 75 000,00 </a:t>
            </a:r>
          </a:p>
          <a:p>
            <a:r>
              <a:rPr lang="pl-PL" dirty="0">
                <a:solidFill>
                  <a:schemeClr val="bg1"/>
                </a:solidFill>
              </a:rPr>
              <a:t>2018 – Aktywna tablica (14 000,00), Pracownia przyrodnicza Rębków  – 75 000,00</a:t>
            </a:r>
          </a:p>
          <a:p>
            <a:r>
              <a:rPr lang="pl-PL" dirty="0">
                <a:solidFill>
                  <a:schemeClr val="bg1"/>
                </a:solidFill>
              </a:rPr>
              <a:t>2019 – 48 000,00 (NPRC), Pracownia przyrodnicza Wola Władysławowska   – 75 000,00</a:t>
            </a:r>
          </a:p>
          <a:p>
            <a:r>
              <a:rPr lang="pl-PL" dirty="0">
                <a:solidFill>
                  <a:schemeClr val="bg1"/>
                </a:solidFill>
              </a:rPr>
              <a:t>2020 – 56 000,00  (Aktywna tablica), 160 000,00 (Posiłek w domu i szkole, Doposażenie stołówek)</a:t>
            </a:r>
          </a:p>
          <a:p>
            <a:r>
              <a:rPr lang="pl-PL" dirty="0">
                <a:solidFill>
                  <a:schemeClr val="bg1"/>
                </a:solidFill>
              </a:rPr>
              <a:t>2021 – 417 900,00 (Laboratoria Przyszłości) , 19 000,00 (NPRC)</a:t>
            </a:r>
          </a:p>
          <a:p>
            <a:r>
              <a:rPr lang="pl-PL" dirty="0">
                <a:solidFill>
                  <a:schemeClr val="bg1"/>
                </a:solidFill>
              </a:rPr>
              <a:t>2022- 1 500,00 (NPRC), 70 000,00 (Aktywna Tablica)</a:t>
            </a:r>
          </a:p>
          <a:p>
            <a:r>
              <a:rPr lang="pl-PL" dirty="0">
                <a:solidFill>
                  <a:schemeClr val="bg1"/>
                </a:solidFill>
              </a:rPr>
              <a:t>2023 – 7 000,00 (NPRC) 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5800" b="1" dirty="0">
                <a:solidFill>
                  <a:schemeClr val="bg1"/>
                </a:solidFill>
              </a:rPr>
              <a:t>   Łączna kwota, która trafiła do szkół samorządowych z Gminy Garwolin  to  - </a:t>
            </a:r>
            <a:r>
              <a:rPr lang="pl-PL" sz="8600" b="1" dirty="0">
                <a:solidFill>
                  <a:srgbClr val="FF0000"/>
                </a:solidFill>
              </a:rPr>
              <a:t>1 048 805,00 PLN</a:t>
            </a:r>
            <a:endParaRPr lang="pl-PL" sz="5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20F077E-45EC-953F-5698-104CE7091CE4}"/>
              </a:ext>
            </a:extLst>
          </p:cNvPr>
          <p:cNvSpPr txBox="1">
            <a:spLocks/>
          </p:cNvSpPr>
          <p:nvPr/>
        </p:nvSpPr>
        <p:spPr>
          <a:xfrm>
            <a:off x="309593" y="247677"/>
            <a:ext cx="4165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chemeClr val="bg1"/>
                </a:solidFill>
              </a:rPr>
              <a:t>Gmina Garwolin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6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B92307BB-0168-6495-1B41-39A6AF065794}"/>
              </a:ext>
            </a:extLst>
          </p:cNvPr>
          <p:cNvSpPr txBox="1">
            <a:spLocks/>
          </p:cNvSpPr>
          <p:nvPr/>
        </p:nvSpPr>
        <p:spPr>
          <a:xfrm>
            <a:off x="335781" y="334980"/>
            <a:ext cx="66076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Inwestycje powiatowe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2BAD2D2-C09D-01EB-EE4D-38496AE719E5}"/>
              </a:ext>
            </a:extLst>
          </p:cNvPr>
          <p:cNvSpPr txBox="1"/>
          <p:nvPr/>
        </p:nvSpPr>
        <p:spPr>
          <a:xfrm>
            <a:off x="249952" y="1660543"/>
            <a:ext cx="116920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bg1"/>
                </a:solidFill>
                <a:effectLst/>
                <a:latin typeface="Poppins" panose="00000500000000000000" pitchFamily="2" charset="-18"/>
                <a:ea typeface="Times New Roman" panose="02020603050405020304" pitchFamily="18" charset="0"/>
                <a:cs typeface="Poppins" panose="00000500000000000000" pitchFamily="2" charset="-18"/>
              </a:rPr>
              <a:t>PRZEBUDOWA INFRASTRUKTURY DROGOWO-MOSTOWEJ NA TERENIE POWIATU GARWOLIŃSKIEGO </a:t>
            </a:r>
            <a:r>
              <a:rPr lang="pl-PL" sz="2800" b="1" dirty="0">
                <a:solidFill>
                  <a:schemeClr val="bg1"/>
                </a:solidFill>
                <a:effectLst/>
                <a:latin typeface="Poppins" panose="00000500000000000000" pitchFamily="2" charset="-18"/>
                <a:ea typeface="Times New Roman" panose="02020603050405020304" pitchFamily="18" charset="0"/>
                <a:cs typeface="Poppins" panose="00000500000000000000" pitchFamily="2" charset="-18"/>
              </a:rPr>
              <a:t>31 235 664,09 – (PŁ 17 147 500)</a:t>
            </a:r>
            <a:endParaRPr lang="pl-PL" sz="1800" b="1" dirty="0">
              <a:solidFill>
                <a:schemeClr val="bg1"/>
              </a:solidFill>
              <a:effectLst/>
              <a:latin typeface="Poppins" panose="00000500000000000000" pitchFamily="2" charset="-18"/>
              <a:ea typeface="Times New Roman" panose="02020603050405020304" pitchFamily="18" charset="0"/>
              <a:cs typeface="Poppins" panose="00000500000000000000" pitchFamily="2" charset="-18"/>
            </a:endParaRP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2809A088-419F-1EB7-8B08-27D7238208CD}"/>
              </a:ext>
            </a:extLst>
          </p:cNvPr>
          <p:cNvSpPr txBox="1">
            <a:spLocks/>
          </p:cNvSpPr>
          <p:nvPr/>
        </p:nvSpPr>
        <p:spPr>
          <a:xfrm>
            <a:off x="335781" y="2887671"/>
            <a:ext cx="11692095" cy="160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Przebudowa mostu nr JNI 1001837 na przepust w ciągu drogi powiatowej </a:t>
            </a:r>
            <a:b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nr 1338W Brzegi </a:t>
            </a:r>
            <a:r>
              <a:rPr lang="pl-PL" sz="2000" b="1" dirty="0">
                <a:solidFill>
                  <a:schemeClr val="bg1"/>
                </a:solidFill>
              </a:rPr>
              <a:t>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Kalinów </a:t>
            </a:r>
            <a:r>
              <a:rPr lang="pl-PL" sz="2000" b="1" dirty="0">
                <a:solidFill>
                  <a:schemeClr val="bg1"/>
                </a:solidFill>
              </a:rPr>
              <a:t>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Goniwilk w miejscowości Nowy Goniwilk z dojazdami</a:t>
            </a:r>
            <a:r>
              <a:rPr lang="pl-PL" sz="2400" b="1" dirty="0">
                <a:solidFill>
                  <a:schemeClr val="bg1"/>
                </a:solidFill>
              </a:rPr>
              <a:t> </a:t>
            </a:r>
            <a:r>
              <a:rPr lang="pl-PL" sz="2000" b="1" dirty="0">
                <a:solidFill>
                  <a:schemeClr val="bg1"/>
                </a:solidFill>
              </a:rPr>
              <a:t>– 1 187 158,32 (PŁ) 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Przebudowa drogi powiatowej Nr 1346W na terenie Gminy Sobolew i Gminy Trojanów w m.: Sokół i Wola Korycka Dolna </a:t>
            </a:r>
            <a:r>
              <a:rPr lang="pl-PL" sz="2000" b="1" dirty="0">
                <a:solidFill>
                  <a:schemeClr val="bg1"/>
                </a:solidFill>
              </a:rPr>
              <a:t>– 5 511 711,13 (PŁ)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Przebudowa drogi powiatowej Nr 1363W na terenie Gminy Trojanów </a:t>
            </a:r>
            <a:b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 m. Mroków</a:t>
            </a:r>
            <a:r>
              <a:rPr lang="pl-PL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bg1"/>
                </a:solidFill>
              </a:rPr>
              <a:t>– 5 236 825,40 (PŁ)</a:t>
            </a:r>
          </a:p>
          <a:p>
            <a:pPr algn="just"/>
            <a:r>
              <a:rPr lang="pl-PL" sz="2000" b="1" dirty="0">
                <a:solidFill>
                  <a:schemeClr val="bg1"/>
                </a:solidFill>
              </a:rPr>
              <a:t>POWIAT GARWOLIŃSKI – 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Przebudowa drogi powiatowej Nr 2235W Redzyńskie </a:t>
            </a:r>
            <a:r>
              <a:rPr lang="pl-PL" sz="2000" b="1" dirty="0">
                <a:solidFill>
                  <a:schemeClr val="bg1"/>
                </a:solidFill>
              </a:rPr>
              <a:t>– </a:t>
            </a:r>
            <a:r>
              <a:rPr lang="pl-PL" sz="2000" b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Laliny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na terenie Gminy Borowie w m. </a:t>
            </a:r>
            <a:r>
              <a:rPr lang="pl-PL" sz="2000" b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Laliny</a:t>
            </a:r>
            <a:r>
              <a:rPr lang="pl-PL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bg1"/>
                </a:solidFill>
              </a:rPr>
              <a:t>– 1 351 546,69 (PŁ) </a:t>
            </a:r>
          </a:p>
          <a:p>
            <a:endParaRPr lang="pl-P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719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9346C2-6E61-4AB8-84DB-B2AAB38A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3564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2020 - Rządowe wsparcie dla nauczycieli 500 zł na naukę zdalną .                         129 nauczycieli otrzymało środki w wysokości po 500 zł na zakup usługi dostępu do Internetu, sprzętu przydatnego w prowadzeniu zajęć realizowanych z wykorzystaniem metod kształcenia na odległość lub innego sposobu realizacji tych zajęć </a:t>
            </a:r>
          </a:p>
          <a:p>
            <a:pPr marL="0" indent="0">
              <a:buNone/>
            </a:pPr>
            <a:r>
              <a:rPr lang="pl-PL" sz="4400" b="1" dirty="0">
                <a:solidFill>
                  <a:schemeClr val="bg1"/>
                </a:solidFill>
              </a:rPr>
              <a:t>Łączna kwota, która trafiła do nauczycieli ze szkół samorządowych Gminy Garwolin  to  - </a:t>
            </a:r>
            <a:r>
              <a:rPr lang="pl-PL" sz="6500" b="1" dirty="0">
                <a:solidFill>
                  <a:srgbClr val="FF0000"/>
                </a:solidFill>
              </a:rPr>
              <a:t>64 500,00 PLN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B7A53D73-C81E-6F94-40AB-0D7A1418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3" y="247677"/>
            <a:ext cx="416513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Garwolin</a:t>
            </a:r>
          </a:p>
        </p:txBody>
      </p:sp>
    </p:spTree>
    <p:extLst>
      <p:ext uri="{BB962C8B-B14F-4D97-AF65-F5344CB8AC3E}">
        <p14:creationId xmlns:p14="http://schemas.microsoft.com/office/powerpoint/2010/main" val="42883739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0FDDE2-BD00-51B6-42E8-0B486CFE1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>
                <a:solidFill>
                  <a:schemeClr val="bg1"/>
                </a:solidFill>
              </a:rPr>
              <a:t>Łączna kwota środków na działania „Miękkie</a:t>
            </a:r>
            <a:r>
              <a:rPr lang="pl-PL" dirty="0">
                <a:solidFill>
                  <a:schemeClr val="bg1"/>
                </a:solidFill>
              </a:rPr>
              <a:t>” </a:t>
            </a:r>
            <a:r>
              <a:rPr lang="pl-PL" sz="2800" dirty="0">
                <a:solidFill>
                  <a:schemeClr val="bg1"/>
                </a:solidFill>
              </a:rPr>
              <a:t>do gminy Garwolin ze wspomnianych źródeł w latach 2016 -2023 to:</a:t>
            </a:r>
          </a:p>
          <a:p>
            <a:endParaRPr lang="pl-PL" dirty="0"/>
          </a:p>
          <a:p>
            <a:endParaRPr lang="pl-PL" dirty="0"/>
          </a:p>
          <a:p>
            <a:pPr marL="0" indent="0" algn="ctr">
              <a:buNone/>
            </a:pPr>
            <a:r>
              <a:rPr lang="pl-PL" sz="4800" b="1" dirty="0">
                <a:solidFill>
                  <a:srgbClr val="FF0000"/>
                </a:solidFill>
              </a:rPr>
              <a:t>93 486 040,30 PLN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C03A165-FA03-173E-D832-DD4CAA4D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3" y="247677"/>
            <a:ext cx="416513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Garwolin</a:t>
            </a:r>
          </a:p>
        </p:txBody>
      </p:sp>
    </p:spTree>
    <p:extLst>
      <p:ext uri="{BB962C8B-B14F-4D97-AF65-F5344CB8AC3E}">
        <p14:creationId xmlns:p14="http://schemas.microsoft.com/office/powerpoint/2010/main" val="531982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9553" y="1755438"/>
            <a:ext cx="11532894" cy="49914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6000" dirty="0">
                <a:solidFill>
                  <a:schemeClr val="bg1"/>
                </a:solidFill>
              </a:rPr>
              <a:t>W latach 2016-2023                                            do Gminy Garwolin rodzin, firm i Samorządu w ramach różnych dotacji rządowych wpłynęła łączna kwota</a:t>
            </a:r>
          </a:p>
          <a:p>
            <a:pPr marL="0" indent="0" algn="ctr">
              <a:buNone/>
            </a:pPr>
            <a:r>
              <a:rPr lang="pl-PL" sz="7200" b="1" dirty="0">
                <a:solidFill>
                  <a:srgbClr val="FF0000"/>
                </a:solidFill>
              </a:rPr>
              <a:t>134 415 911,60 </a:t>
            </a:r>
            <a:r>
              <a:rPr lang="pl-PL" sz="7200" dirty="0">
                <a:solidFill>
                  <a:srgbClr val="FF0000"/>
                </a:solidFill>
              </a:rPr>
              <a:t>PLN</a:t>
            </a:r>
            <a:endParaRPr lang="pl-PL" sz="72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pl-PL" sz="7200" b="1" dirty="0">
              <a:solidFill>
                <a:srgbClr val="FF00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6D7B1F2B-FD27-AF74-8AD0-C7891818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93" y="247677"/>
            <a:ext cx="4165131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Gmina Garwolin</a:t>
            </a:r>
          </a:p>
        </p:txBody>
      </p:sp>
    </p:spTree>
    <p:extLst>
      <p:ext uri="{BB962C8B-B14F-4D97-AF65-F5344CB8AC3E}">
        <p14:creationId xmlns:p14="http://schemas.microsoft.com/office/powerpoint/2010/main" val="9061161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FF337D0-6BF5-1D66-70CF-2FFF14F8B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3094" cy="69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82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29E23-4290-6954-518B-9A2D98F0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Miasto Garwolin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2016-2023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C42B43-209D-51FB-C225-04A1EE6CA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74507"/>
          </a:xfrm>
        </p:spPr>
        <p:txBody>
          <a:bodyPr>
            <a:normAutofit fontScale="625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GRÓG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  <a:p>
            <a:r>
              <a:rPr lang="pl-PL" b="1" dirty="0">
                <a:solidFill>
                  <a:schemeClr val="bg1"/>
                </a:solidFill>
              </a:rPr>
              <a:t>FRKF – FUNDUSZ ROZWOJU KULTURY FIZYCZNEJ</a:t>
            </a:r>
          </a:p>
          <a:p>
            <a:r>
              <a:rPr lang="pl-PL" b="1" dirty="0">
                <a:solidFill>
                  <a:schemeClr val="bg1"/>
                </a:solidFill>
              </a:rPr>
              <a:t>OSA – PROGRAM ROZWOJU MAŁEJ INFRASTRUKTURY SPORTOWO-REKREACYJNEJ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            O CHARAKTERZE WIELOPOKOLENIOWYM</a:t>
            </a:r>
          </a:p>
          <a:p>
            <a:r>
              <a:rPr lang="pl-PL" b="1" dirty="0">
                <a:solidFill>
                  <a:schemeClr val="bg1"/>
                </a:solidFill>
              </a:rPr>
              <a:t>MALUCH+ - RESORTOWY PROGRAM ROZWOJU INSTYTUCJI OPIEKI NAD DZIEĆMI W WIEKU DO LAT 3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3849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CF98F8-337F-92AA-EF65-90CCB6260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Miasto Garwolin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0C6DB1-6B8A-A2F0-02AC-DCCDE57D5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pl-PL" b="1" dirty="0">
                <a:solidFill>
                  <a:schemeClr val="bg1"/>
                </a:solidFill>
              </a:rPr>
              <a:t>Garwolin – Budowa hali sportowej przy PSP nr 5 w Garwolinie - 2 052 400,00 zł (FRKF)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Garwolin – Budowa zaplecza sanitarno-szatniowego na obiekcie </a:t>
            </a:r>
            <a:r>
              <a:rPr lang="pl-PL" b="1" dirty="0" err="1">
                <a:solidFill>
                  <a:schemeClr val="bg1"/>
                </a:solidFill>
              </a:rPr>
              <a:t>CSiK</a:t>
            </a:r>
            <a:r>
              <a:rPr lang="pl-PL" b="1" dirty="0">
                <a:solidFill>
                  <a:schemeClr val="bg1"/>
                </a:solidFill>
              </a:rPr>
              <a:t> - 1 061 700,00 zł (FRKF)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Garwolin – Wykonanie ogólnodostępnej, wielofunkcyjnej Otwartej Strefy Aktywności OSA –  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                      Zarzecze - 46 494,00 zł (OSA)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Garwolin – Przebudowa ul. Kościuszki w Garwolinie - 941 511,00 zł (RDS)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Garwolin – Modernizacja dróg w Garwolinie – (ul. Kawaleryjska, ul. Rataja) - 605 651,00 zł (RFIL)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Garwolin – Przebudowa ul. Ks. Mariana Juszczyka i ul. Ks. dr. Antoniego Święcickiego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                       w Garwolinie – 497 398,95 zł (FDS)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Garwolin – Poprawa bezpieczeństwa ruchu drogowego na 1 przejściu dla pieszych w Garwolinie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                      na ul. Kościuszki na drodze nr 130381 W - 48 000,00 zł (RFRD)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Garwolin – Poprawa bezpieczeństwa ruchu drogowego na 1 przejściu dla pieszych w Garwolinie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                      na Al. Legionów na drodze nr 130381 W - 48 000,00 zł (RFRD) 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88933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2F2770-CC9A-059F-C9A1-E33393DC9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Miasto Garwolin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EAACC6-14D0-EC35-B2E2-B76B07AE7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l-PL" b="1" dirty="0">
                <a:solidFill>
                  <a:schemeClr val="bg1"/>
                </a:solidFill>
              </a:rPr>
              <a:t>Garwolin – Rewitalizacja Skweru Solidarności - 1 600 000,00 zł (RFIL)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Garwolin – Adaptacja pomieszczeń PSP nr 1 w Garwolinie na potrzeby  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                     utworzenia Publicznego Żłobka Garwolińska Kraina Malucha –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                     575 939,86 zł – (MALUCH+)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Garwolin – Przebudowa ul. Zacisze w Garwolinie - 346 180,66 zł (RFRD)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Garwolin – Modernizacja dróg na terenie miasta Garwolina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                     (ul. Mickiewicza, Kawaleryjska, Rataja, Akacjowa i Źródlana)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                         - 7 090 000,00 zł (PŁ) </a:t>
            </a:r>
          </a:p>
          <a:p>
            <a:pPr algn="just"/>
            <a:r>
              <a:rPr lang="pl-PL" b="1" dirty="0">
                <a:solidFill>
                  <a:schemeClr val="bg1"/>
                </a:solidFill>
              </a:rPr>
              <a:t>Garwolin – Rozwój infrastruktury sportowej na terenie miasta Garwolina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                      (remont bieżni lekkoatletycznej wraz z niezbędną infrastrukturą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bg1"/>
                </a:solidFill>
              </a:rPr>
              <a:t>                         na Stadionie Miejskim) - 2 880 000,00 zł (PŁ)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6471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60C64F-93D1-DD38-4FBF-933E581C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Miasto Garwolin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8AC397-BD2C-2A95-8C03-160766961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5500" dirty="0">
                <a:solidFill>
                  <a:schemeClr val="bg1"/>
                </a:solidFill>
              </a:rPr>
              <a:t>W latach 2016-2023                                            do Samorządu Miasta Garwolin </a:t>
            </a:r>
            <a:br>
              <a:rPr lang="pl-PL" sz="5500" dirty="0">
                <a:solidFill>
                  <a:schemeClr val="bg1"/>
                </a:solidFill>
              </a:rPr>
            </a:br>
            <a:r>
              <a:rPr lang="pl-PL" sz="5500" dirty="0">
                <a:solidFill>
                  <a:schemeClr val="bg1"/>
                </a:solidFill>
              </a:rPr>
              <a:t>w ramach różnych dotacji rządowych wpłynęła łączna kwota</a:t>
            </a:r>
          </a:p>
          <a:p>
            <a:pPr marL="0" indent="0" algn="ctr">
              <a:buNone/>
            </a:pPr>
            <a:r>
              <a:rPr lang="pl-PL" sz="5500" b="1" dirty="0">
                <a:solidFill>
                  <a:srgbClr val="FF0000"/>
                </a:solidFill>
              </a:rPr>
              <a:t>11 026 505,47*</a:t>
            </a:r>
            <a:r>
              <a:rPr lang="pl-PL" sz="3600" b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sz="1000" i="1" dirty="0">
                <a:solidFill>
                  <a:schemeClr val="bg1"/>
                </a:solidFill>
              </a:rPr>
              <a:t>*kwota zawiera dofinansowania na inwestycje zrealizowane lub realizowane na terenie Miasta Garwolina przez Urząd Miasta w Garwolinie i jednostki podległe.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86012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2DD7C52-0BD3-DC35-5022-B2E307732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" y="-1"/>
            <a:ext cx="12123937" cy="68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94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86677-D5DE-4F24-AAD1-DC830D6F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2" y="247679"/>
            <a:ext cx="574156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Gmina Miastków Kościelny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2019-2023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0078B8-3848-46F5-925A-1E8C996C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Bahnschrift" panose="020B0502040204020203" pitchFamily="34" charset="0"/>
              </a:rPr>
              <a:t>INWESTYCJE LOKALNE. POLSKA JEST JEDNA.</a:t>
            </a:r>
          </a:p>
          <a:p>
            <a:endParaRPr lang="pl-PL" sz="2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pl-PL" b="1" u="sng" dirty="0">
                <a:solidFill>
                  <a:schemeClr val="bg1"/>
                </a:solidFill>
                <a:latin typeface="Bahnschrift" panose="020B0502040204020203" pitchFamily="34" charset="0"/>
              </a:rPr>
              <a:t>Zrealizowane w ramach programów:</a:t>
            </a:r>
          </a:p>
          <a:p>
            <a:r>
              <a:rPr lang="pl-PL" b="1" dirty="0">
                <a:solidFill>
                  <a:schemeClr val="bg1"/>
                </a:solidFill>
              </a:rPr>
              <a:t>FDS – FUNDUSZ DRÓG SAMORZĄDOWYCH </a:t>
            </a:r>
          </a:p>
          <a:p>
            <a:r>
              <a:rPr lang="pl-PL" b="1" dirty="0">
                <a:solidFill>
                  <a:schemeClr val="bg1"/>
                </a:solidFill>
              </a:rPr>
              <a:t>RFRD – RZĄDOWY FUNDUSZ ROZWOJU GRÓG </a:t>
            </a:r>
          </a:p>
          <a:p>
            <a:r>
              <a:rPr lang="pl-PL" b="1" dirty="0">
                <a:solidFill>
                  <a:schemeClr val="bg1"/>
                </a:solidFill>
              </a:rPr>
              <a:t>RFIL – RZĄDOWY FUNDUSZ INWESTYCJI LOKALNYCH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POLSKI ŁAD </a:t>
            </a:r>
          </a:p>
          <a:p>
            <a:r>
              <a:rPr lang="pl-PL" b="1" dirty="0">
                <a:solidFill>
                  <a:schemeClr val="bg1"/>
                </a:solidFill>
              </a:rPr>
              <a:t>PŁ – PGR – POLSKI ŁAD KOMPONENT DLA MIEJSCOWOŚCI POPPGROWSKICH 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292704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7914</Words>
  <Application>Microsoft Office PowerPoint</Application>
  <PresentationFormat>Panoramiczny</PresentationFormat>
  <Paragraphs>754</Paragraphs>
  <Slides>108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108</vt:i4>
      </vt:variant>
    </vt:vector>
  </HeadingPairs>
  <TitlesOfParts>
    <vt:vector size="118" baseType="lpstr">
      <vt:lpstr>Arial</vt:lpstr>
      <vt:lpstr>Bahnschrift</vt:lpstr>
      <vt:lpstr>Bahnschrift SemiLight Condensed</vt:lpstr>
      <vt:lpstr>Calibri</vt:lpstr>
      <vt:lpstr>Calibri Light</vt:lpstr>
      <vt:lpstr>Poppins</vt:lpstr>
      <vt:lpstr>Poppins SemiBold</vt:lpstr>
      <vt:lpstr>Symbol</vt:lpstr>
      <vt:lpstr>Times New Roman</vt:lpstr>
      <vt:lpstr>Motyw pakietu Office</vt:lpstr>
      <vt:lpstr>Prezentacja programu PowerPoint</vt:lpstr>
      <vt:lpstr>POWIAT GARWOLIŃSKI</vt:lpstr>
      <vt:lpstr>Prezentacja programu PowerPoint</vt:lpstr>
      <vt:lpstr>POWIAT GARWOLIŃSKI 2019-2023 </vt:lpstr>
      <vt:lpstr>Inwestycje powiatowe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Powiat Garwoliński </vt:lpstr>
      <vt:lpstr>Prezentacja programu PowerPoint</vt:lpstr>
      <vt:lpstr>Inwestycje powiatowe</vt:lpstr>
      <vt:lpstr>Prezentacja programu PowerPoint</vt:lpstr>
      <vt:lpstr>Prezentacja programu PowerPoint</vt:lpstr>
      <vt:lpstr>Prezentacja programu PowerPoint</vt:lpstr>
      <vt:lpstr>Inwestycje powiatowe</vt:lpstr>
      <vt:lpstr>Inwestycje powiatowe</vt:lpstr>
      <vt:lpstr>Prezentacja programu PowerPoint</vt:lpstr>
      <vt:lpstr>Gmina Żelechów 2019-2023</vt:lpstr>
      <vt:lpstr>Gmina Żelechów</vt:lpstr>
      <vt:lpstr>Żelechów – Rodzina 500+</vt:lpstr>
      <vt:lpstr>Gmina Żelechów</vt:lpstr>
      <vt:lpstr>Prezentacja programu PowerPoint</vt:lpstr>
      <vt:lpstr>Gmina Łaskarzew 2019-2023</vt:lpstr>
      <vt:lpstr>Gmina Łaskarzew</vt:lpstr>
      <vt:lpstr>Łaskarzew – Rodzina 500+</vt:lpstr>
      <vt:lpstr>Gmina Łaskarzew</vt:lpstr>
      <vt:lpstr>Gmina Borowie</vt:lpstr>
      <vt:lpstr>Gmina Borowie 2019-2023</vt:lpstr>
      <vt:lpstr>Gmina Borowie</vt:lpstr>
      <vt:lpstr>Borowie – Rodzina 500+</vt:lpstr>
      <vt:lpstr>Gmina Borowie</vt:lpstr>
      <vt:lpstr>Prezentacja programu PowerPoint</vt:lpstr>
      <vt:lpstr>Miasto Łaskarzew 2019-2023</vt:lpstr>
      <vt:lpstr>Miasto Łaskarzew</vt:lpstr>
      <vt:lpstr>Łaskarzew – Rodzina 500+</vt:lpstr>
      <vt:lpstr>Miasto Łaskarzew</vt:lpstr>
      <vt:lpstr>Prezentacja programu PowerPoint</vt:lpstr>
      <vt:lpstr>Gmina Sobolew 2019-2023</vt:lpstr>
      <vt:lpstr>Gmina Sobolew</vt:lpstr>
      <vt:lpstr>Sobolew – Rodzina 500+</vt:lpstr>
      <vt:lpstr>Gmina Sobolew</vt:lpstr>
      <vt:lpstr>Prezentacja programu PowerPoint</vt:lpstr>
      <vt:lpstr>  Gmina Trojanów         2019-2023</vt:lpstr>
      <vt:lpstr>  Gmina Trojanów</vt:lpstr>
      <vt:lpstr>Trojanów – Rodzina 500+</vt:lpstr>
      <vt:lpstr>Gmina Trojanów</vt:lpstr>
      <vt:lpstr>Prezentacja programu PowerPoint</vt:lpstr>
      <vt:lpstr>GMINA WILGA 2019-2023</vt:lpstr>
      <vt:lpstr>Gmina Wilga</vt:lpstr>
      <vt:lpstr>WILGA – Rodzina 500+</vt:lpstr>
      <vt:lpstr>Gmina Wilga</vt:lpstr>
      <vt:lpstr>Prezentacja programu PowerPoint</vt:lpstr>
      <vt:lpstr>Gmina Maciejowice 2019-2023</vt:lpstr>
      <vt:lpstr>Gmina Maciejowice</vt:lpstr>
      <vt:lpstr>Gmina Maciejowice</vt:lpstr>
      <vt:lpstr>Gmina Maciejowice</vt:lpstr>
      <vt:lpstr>Maciejowice – Rodzina 500+</vt:lpstr>
      <vt:lpstr>Gmina Maciejowice</vt:lpstr>
      <vt:lpstr>Prezentacja programu PowerPoint</vt:lpstr>
      <vt:lpstr>Miasto i Gmina Pilawa 2019-2023</vt:lpstr>
      <vt:lpstr>Miasto i Gmina Pilawa RFRD –  RZĄDOWY FUNDUSZ  ROZWOJU DRÓG: 2 550 711 PLN (od 2020r.) COVID 19 – 1 461 698 PLN</vt:lpstr>
      <vt:lpstr>Miasto i Gmina Pilawa RFIL – RZĄDOWY FUNDUSZ INWESTYCJI LOKALNYCH: 1 000 000 PLN PŁ – POLSKI ŁAD :  15 199 190 PLN </vt:lpstr>
      <vt:lpstr>Pilawa – MALUCH+</vt:lpstr>
      <vt:lpstr>Pilawa – Rodzina 500+</vt:lpstr>
      <vt:lpstr>Miasto i Gmina Pilawa</vt:lpstr>
      <vt:lpstr>Prezentacja programu PowerPoint</vt:lpstr>
      <vt:lpstr>Gmina Parysów 2019-2023</vt:lpstr>
      <vt:lpstr>Gmina Parysów</vt:lpstr>
      <vt:lpstr>Parysów – Rodzina 500+</vt:lpstr>
      <vt:lpstr>Gmina Parysów</vt:lpstr>
      <vt:lpstr>Prezentacja programu PowerPoint</vt:lpstr>
      <vt:lpstr>Gmina Garwolin 2016-2023</vt:lpstr>
      <vt:lpstr>Gmina Garwolin</vt:lpstr>
      <vt:lpstr>Prezentacja programu PowerPoint</vt:lpstr>
      <vt:lpstr>Gmina Garwolin</vt:lpstr>
      <vt:lpstr>Gmina Garwolin</vt:lpstr>
      <vt:lpstr>Minister Sportu i Turystyki Infrastruktura Sportowa </vt:lpstr>
      <vt:lpstr>Gmina Garwolin</vt:lpstr>
      <vt:lpstr>Gmina Garwolin</vt:lpstr>
      <vt:lpstr>Dobry Start 300+</vt:lpstr>
      <vt:lpstr>Opieka wytchnieniowa, Senior+</vt:lpstr>
      <vt:lpstr>Maluch+</vt:lpstr>
      <vt:lpstr>Poznaj Polskę </vt:lpstr>
      <vt:lpstr>Fundusz Sprawiedliwości</vt:lpstr>
      <vt:lpstr>Gmina Garwolin</vt:lpstr>
      <vt:lpstr>Laboratoria przyszłości, Aktywna tablica, Bezpieczna +, Posiłek w domu i szkole,  Narodowy Program Rozwoju Czytelnictwa</vt:lpstr>
      <vt:lpstr>Gmina Garwolin</vt:lpstr>
      <vt:lpstr>Gmina Garwolin</vt:lpstr>
      <vt:lpstr>Gmina Garwolin</vt:lpstr>
      <vt:lpstr>Prezentacja programu PowerPoint</vt:lpstr>
      <vt:lpstr>Miasto Garwolin 2016-2023</vt:lpstr>
      <vt:lpstr>Miasto Garwolin</vt:lpstr>
      <vt:lpstr>Miasto Garwolin</vt:lpstr>
      <vt:lpstr>Miasto Garwolin</vt:lpstr>
      <vt:lpstr>Prezentacja programu PowerPoint</vt:lpstr>
      <vt:lpstr>Gmina Miastków Kościelny 2019-2023</vt:lpstr>
      <vt:lpstr>Gmina Miastków        Kościelny</vt:lpstr>
      <vt:lpstr>Gmina Miastków Kościelny  – Rodzina 500+</vt:lpstr>
      <vt:lpstr>Gmina  Miastków Kościelny</vt:lpstr>
      <vt:lpstr>Prezentacja programu PowerPoint</vt:lpstr>
      <vt:lpstr>Gmina Górzno 2019-2023</vt:lpstr>
      <vt:lpstr>Gmina Górzno</vt:lpstr>
      <vt:lpstr>Górzno – Rodzina 500+</vt:lpstr>
      <vt:lpstr>Gmina Górzno</vt:lpstr>
      <vt:lpstr>POWIAT GARWOLIŃSKI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POWIAT WĘGROWSKI</dc:title>
  <dc:creator>Biuro</dc:creator>
  <cp:lastModifiedBy>Magdalena Sałata</cp:lastModifiedBy>
  <cp:revision>94</cp:revision>
  <cp:lastPrinted>2023-04-24T13:26:57Z</cp:lastPrinted>
  <dcterms:created xsi:type="dcterms:W3CDTF">2023-04-18T10:33:49Z</dcterms:created>
  <dcterms:modified xsi:type="dcterms:W3CDTF">2023-04-25T11:38:55Z</dcterms:modified>
</cp:coreProperties>
</file>